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503" r:id="rId3"/>
    <p:sldId id="505" r:id="rId4"/>
    <p:sldId id="509" r:id="rId5"/>
    <p:sldId id="510" r:id="rId6"/>
    <p:sldId id="504" r:id="rId7"/>
    <p:sldId id="513" r:id="rId8"/>
    <p:sldId id="514" r:id="rId9"/>
    <p:sldId id="520" r:id="rId10"/>
    <p:sldId id="515" r:id="rId11"/>
    <p:sldId id="519" r:id="rId12"/>
    <p:sldId id="531" r:id="rId13"/>
    <p:sldId id="521" r:id="rId14"/>
    <p:sldId id="524" r:id="rId15"/>
    <p:sldId id="525" r:id="rId16"/>
    <p:sldId id="526" r:id="rId17"/>
    <p:sldId id="527" r:id="rId18"/>
    <p:sldId id="588" r:id="rId19"/>
    <p:sldId id="529" r:id="rId20"/>
    <p:sldId id="530" r:id="rId21"/>
    <p:sldId id="533" r:id="rId22"/>
    <p:sldId id="537" r:id="rId23"/>
    <p:sldId id="539" r:id="rId24"/>
    <p:sldId id="540" r:id="rId25"/>
    <p:sldId id="541" r:id="rId26"/>
    <p:sldId id="542" r:id="rId27"/>
    <p:sldId id="534" r:id="rId28"/>
    <p:sldId id="543" r:id="rId29"/>
    <p:sldId id="544" r:id="rId30"/>
    <p:sldId id="553" r:id="rId31"/>
    <p:sldId id="546" r:id="rId32"/>
    <p:sldId id="547" r:id="rId33"/>
    <p:sldId id="548" r:id="rId34"/>
    <p:sldId id="550" r:id="rId35"/>
    <p:sldId id="517" r:id="rId36"/>
    <p:sldId id="535" r:id="rId37"/>
    <p:sldId id="551" r:id="rId38"/>
    <p:sldId id="552" r:id="rId39"/>
    <p:sldId id="554" r:id="rId40"/>
    <p:sldId id="555" r:id="rId41"/>
    <p:sldId id="549" r:id="rId42"/>
    <p:sldId id="532" r:id="rId43"/>
    <p:sldId id="558" r:id="rId44"/>
    <p:sldId id="559" r:id="rId45"/>
    <p:sldId id="562" r:id="rId46"/>
    <p:sldId id="590" r:id="rId47"/>
    <p:sldId id="560" r:id="rId48"/>
    <p:sldId id="592" r:id="rId49"/>
    <p:sldId id="591" r:id="rId50"/>
    <p:sldId id="587" r:id="rId51"/>
    <p:sldId id="586" r:id="rId52"/>
    <p:sldId id="593" r:id="rId53"/>
    <p:sldId id="561" r:id="rId54"/>
    <p:sldId id="581" r:id="rId55"/>
    <p:sldId id="563" r:id="rId56"/>
    <p:sldId id="585" r:id="rId57"/>
    <p:sldId id="564" r:id="rId58"/>
    <p:sldId id="567" r:id="rId59"/>
    <p:sldId id="568" r:id="rId60"/>
    <p:sldId id="569" r:id="rId61"/>
    <p:sldId id="570" r:id="rId62"/>
    <p:sldId id="583" r:id="rId63"/>
    <p:sldId id="571" r:id="rId64"/>
    <p:sldId id="511" r:id="rId65"/>
    <p:sldId id="566" r:id="rId66"/>
    <p:sldId id="573" r:id="rId67"/>
    <p:sldId id="574" r:id="rId68"/>
    <p:sldId id="576" r:id="rId69"/>
    <p:sldId id="577" r:id="rId70"/>
    <p:sldId id="578" r:id="rId71"/>
    <p:sldId id="579" r:id="rId72"/>
    <p:sldId id="580" r:id="rId73"/>
    <p:sldId id="582" r:id="rId74"/>
    <p:sldId id="595" r:id="rId75"/>
    <p:sldId id="594" r:id="rId76"/>
    <p:sldId id="508" r:id="rId77"/>
    <p:sldId id="507" r:id="rId7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FFCC"/>
    <a:srgbClr val="3333FF"/>
    <a:srgbClr val="FF9797"/>
    <a:srgbClr val="5ED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94629" autoAdjust="0"/>
  </p:normalViewPr>
  <p:slideViewPr>
    <p:cSldViewPr>
      <p:cViewPr varScale="1">
        <p:scale>
          <a:sx n="70" d="100"/>
          <a:sy n="70" d="100"/>
        </p:scale>
        <p:origin x="1326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9F02-560A-41EA-B216-7E4154C73177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E2B95-A532-4DDB-B353-5BFABCB3FE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9F21D-16A6-4D82-9FEE-4E31B3E549D5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BB18-D339-4B87-A542-D63C056874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9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0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1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16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4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45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70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60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solidFill>
            <a:srgbClr val="3630B2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 Light" panose="020F0302020204030204" pitchFamily="34" charset="0"/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1020471" y="3717032"/>
            <a:ext cx="708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 Light" panose="020F0302020204030204" pitchFamily="34" charset="0"/>
              </a:rPr>
              <a:t>Master of Science in Signal Theory and Communications</a:t>
            </a:r>
          </a:p>
          <a:p>
            <a:pPr algn="ctr"/>
            <a:r>
              <a:rPr lang="en-US" sz="2000" dirty="0" smtClean="0">
                <a:latin typeface="Calibri Light" panose="020F0302020204030204" pitchFamily="34" charset="0"/>
              </a:rPr>
              <a:t>TRACK: Signal Processing and</a:t>
            </a:r>
            <a:r>
              <a:rPr lang="en-US" sz="2000" baseline="0" dirty="0" smtClean="0">
                <a:latin typeface="Calibri Light" panose="020F0302020204030204" pitchFamily="34" charset="0"/>
              </a:rPr>
              <a:t> </a:t>
            </a:r>
            <a:r>
              <a:rPr lang="en-US" sz="2000" dirty="0" smtClean="0">
                <a:latin typeface="Calibri Light" panose="020F0302020204030204" pitchFamily="34" charset="0"/>
              </a:rPr>
              <a:t>Machine Learning for Big Data</a:t>
            </a:r>
            <a:endParaRPr lang="en-US" sz="2000" dirty="0">
              <a:latin typeface="Calibri Light" panose="020F0302020204030204" pitchFamily="34" charset="0"/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noProof="0" dirty="0" smtClean="0">
                <a:latin typeface="Calibri Light" panose="020F0302020204030204" pitchFamily="34" charset="0"/>
              </a:rPr>
              <a:t>Departamento</a:t>
            </a:r>
            <a:r>
              <a:rPr lang="es-ES_tradnl" sz="2000" baseline="0" noProof="0" dirty="0" smtClean="0">
                <a:latin typeface="Calibri Light" panose="020F0302020204030204" pitchFamily="34" charset="0"/>
              </a:rPr>
              <a:t> de Señales, Sistemas y Radiocomunicaciones</a:t>
            </a:r>
          </a:p>
          <a:p>
            <a:pPr algn="ctr"/>
            <a:r>
              <a:rPr lang="es-ES_tradnl" sz="2000" baseline="0" noProof="0" dirty="0" err="1" smtClean="0">
                <a:latin typeface="Calibri Light" panose="020F0302020204030204" pitchFamily="34" charset="0"/>
              </a:rPr>
              <a:t>E.T.S</a:t>
            </a:r>
            <a:r>
              <a:rPr lang="es-ES_tradnl" sz="2000" baseline="0" noProof="0" dirty="0" smtClean="0">
                <a:latin typeface="Calibri Light" panose="020F0302020204030204" pitchFamily="34" charset="0"/>
              </a:rPr>
              <a:t>. Ingenieros de Telecomunicación</a:t>
            </a:r>
          </a:p>
          <a:p>
            <a:pPr algn="ctr"/>
            <a:r>
              <a:rPr lang="es-ES_tradnl" sz="2000" baseline="0" noProof="0" dirty="0" smtClean="0">
                <a:latin typeface="Calibri Light" panose="020F0302020204030204" pitchFamily="34" charset="0"/>
              </a:rPr>
              <a:t>Universidad Politécnica de Madrid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/>
              <a:t>02/05/2017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/>
              <a:t>02/05/2017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/>
              <a:t>02/05/2017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‹Nº›</a:t>
            </a:fld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77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/>
              <a:t>02/05/2017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/>
              <a:t>02/05/2017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/>
              <a:t>02/05/2017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/>
              <a:t>02/05/2017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/>
              <a:t>02/05/2017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/>
              <a:t>02/05/2017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/>
              <a:t>02/05/2017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/>
              <a:t>02/05/2017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13.png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8.wmf"/><Relationship Id="rId10" Type="http://schemas.openxmlformats.org/officeDocument/2006/relationships/image" Target="../media/image16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oleObject" Target="../embeddings/oleObject18.bin"/><Relationship Id="rId18" Type="http://schemas.openxmlformats.org/officeDocument/2006/relationships/oleObject" Target="../embeddings/oleObject23.bin"/><Relationship Id="rId26" Type="http://schemas.openxmlformats.org/officeDocument/2006/relationships/oleObject" Target="../embeddings/oleObject31.bin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3.bin"/><Relationship Id="rId12" Type="http://schemas.openxmlformats.org/officeDocument/2006/relationships/oleObject" Target="../embeddings/oleObject17.bin"/><Relationship Id="rId17" Type="http://schemas.openxmlformats.org/officeDocument/2006/relationships/oleObject" Target="../embeddings/oleObject22.bin"/><Relationship Id="rId25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.bin"/><Relationship Id="rId20" Type="http://schemas.openxmlformats.org/officeDocument/2006/relationships/oleObject" Target="../embeddings/oleObject25.bin"/><Relationship Id="rId29" Type="http://schemas.openxmlformats.org/officeDocument/2006/relationships/oleObject" Target="../embeddings/oleObject34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34.wmf"/><Relationship Id="rId24" Type="http://schemas.openxmlformats.org/officeDocument/2006/relationships/oleObject" Target="../embeddings/oleObject29.bin"/><Relationship Id="rId32" Type="http://schemas.openxmlformats.org/officeDocument/2006/relationships/image" Target="../media/image290.png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8.bin"/><Relationship Id="rId28" Type="http://schemas.openxmlformats.org/officeDocument/2006/relationships/oleObject" Target="../embeddings/oleObject33.bin"/><Relationship Id="rId10" Type="http://schemas.openxmlformats.org/officeDocument/2006/relationships/oleObject" Target="../embeddings/oleObject16.bin"/><Relationship Id="rId19" Type="http://schemas.openxmlformats.org/officeDocument/2006/relationships/oleObject" Target="../embeddings/oleObject24.bin"/><Relationship Id="rId31" Type="http://schemas.openxmlformats.org/officeDocument/2006/relationships/image" Target="../media/image280.png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19.bin"/><Relationship Id="rId22" Type="http://schemas.openxmlformats.org/officeDocument/2006/relationships/oleObject" Target="../embeddings/oleObject27.bin"/><Relationship Id="rId27" Type="http://schemas.openxmlformats.org/officeDocument/2006/relationships/oleObject" Target="../embeddings/oleObject32.bin"/><Relationship Id="rId30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oleObject" Target="../embeddings/oleObject43.bin"/><Relationship Id="rId18" Type="http://schemas.openxmlformats.org/officeDocument/2006/relationships/oleObject" Target="../embeddings/oleObject48.bin"/><Relationship Id="rId26" Type="http://schemas.openxmlformats.org/officeDocument/2006/relationships/oleObject" Target="../embeddings/oleObject56.bin"/><Relationship Id="rId3" Type="http://schemas.openxmlformats.org/officeDocument/2006/relationships/oleObject" Target="../embeddings/oleObject35.bin"/><Relationship Id="rId21" Type="http://schemas.openxmlformats.org/officeDocument/2006/relationships/oleObject" Target="../embeddings/oleObject51.bin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2.bin"/><Relationship Id="rId17" Type="http://schemas.openxmlformats.org/officeDocument/2006/relationships/oleObject" Target="../embeddings/oleObject47.bin"/><Relationship Id="rId25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6.bin"/><Relationship Id="rId20" Type="http://schemas.openxmlformats.org/officeDocument/2006/relationships/oleObject" Target="../embeddings/oleObject50.bin"/><Relationship Id="rId29" Type="http://schemas.openxmlformats.org/officeDocument/2006/relationships/oleObject" Target="../embeddings/oleObject59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34.wmf"/><Relationship Id="rId24" Type="http://schemas.openxmlformats.org/officeDocument/2006/relationships/oleObject" Target="../embeddings/oleObject54.bin"/><Relationship Id="rId32" Type="http://schemas.openxmlformats.org/officeDocument/2006/relationships/image" Target="../media/image320.png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5.bin"/><Relationship Id="rId23" Type="http://schemas.openxmlformats.org/officeDocument/2006/relationships/oleObject" Target="../embeddings/oleObject53.bin"/><Relationship Id="rId28" Type="http://schemas.openxmlformats.org/officeDocument/2006/relationships/oleObject" Target="../embeddings/oleObject58.bin"/><Relationship Id="rId10" Type="http://schemas.openxmlformats.org/officeDocument/2006/relationships/oleObject" Target="../embeddings/oleObject41.bin"/><Relationship Id="rId19" Type="http://schemas.openxmlformats.org/officeDocument/2006/relationships/oleObject" Target="../embeddings/oleObject49.bin"/><Relationship Id="rId31" Type="http://schemas.openxmlformats.org/officeDocument/2006/relationships/image" Target="../media/image310.png"/><Relationship Id="rId4" Type="http://schemas.openxmlformats.org/officeDocument/2006/relationships/image" Target="../media/image33.wmf"/><Relationship Id="rId9" Type="http://schemas.openxmlformats.org/officeDocument/2006/relationships/oleObject" Target="../embeddings/oleObject40.bin"/><Relationship Id="rId14" Type="http://schemas.openxmlformats.org/officeDocument/2006/relationships/oleObject" Target="../embeddings/oleObject44.bin"/><Relationship Id="rId22" Type="http://schemas.openxmlformats.org/officeDocument/2006/relationships/oleObject" Target="../embeddings/oleObject52.bin"/><Relationship Id="rId27" Type="http://schemas.openxmlformats.org/officeDocument/2006/relationships/oleObject" Target="../embeddings/oleObject57.bin"/><Relationship Id="rId30" Type="http://schemas.openxmlformats.org/officeDocument/2006/relationships/image" Target="../media/image30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ldml.com/2016/08/rnns-in-tensorflow-a-practical-guide-and-undocumented-feature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r2rt.com/recurrent-neural-networks-in-tensorflow-ii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oleObject" Target="../embeddings/oleObject64.bin"/><Relationship Id="rId3" Type="http://schemas.openxmlformats.org/officeDocument/2006/relationships/image" Target="../media/image13.png"/><Relationship Id="rId7" Type="http://schemas.openxmlformats.org/officeDocument/2006/relationships/image" Target="../media/image58.wmf"/><Relationship Id="rId12" Type="http://schemas.openxmlformats.org/officeDocument/2006/relationships/image" Target="../media/image60.wmf"/><Relationship Id="rId17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1.bin"/><Relationship Id="rId11" Type="http://schemas.openxmlformats.org/officeDocument/2006/relationships/oleObject" Target="../embeddings/oleObject63.bin"/><Relationship Id="rId5" Type="http://schemas.openxmlformats.org/officeDocument/2006/relationships/image" Target="../media/image57.wmf"/><Relationship Id="rId15" Type="http://schemas.openxmlformats.org/officeDocument/2006/relationships/oleObject" Target="../embeddings/oleObject65.bin"/><Relationship Id="rId10" Type="http://schemas.openxmlformats.org/officeDocument/2006/relationships/image" Target="../media/image140.png"/><Relationship Id="rId4" Type="http://schemas.openxmlformats.org/officeDocument/2006/relationships/oleObject" Target="../embeddings/oleObject60.bin"/><Relationship Id="rId9" Type="http://schemas.openxmlformats.org/officeDocument/2006/relationships/image" Target="../media/image59.wmf"/><Relationship Id="rId14" Type="http://schemas.openxmlformats.org/officeDocument/2006/relationships/image" Target="../media/image61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ebastianruder.com/word-embeddings-1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ebastianruder.com/word-embeddings-1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sebastianruder.com/word-embeddings-1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ctor_space_mode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binds.cs.umass.edu/papers/1995_Siegelmann_Science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Seminar</a:t>
            </a:r>
            <a:br>
              <a:rPr lang="en-US" dirty="0" smtClean="0"/>
            </a:br>
            <a:r>
              <a:rPr lang="en-US" dirty="0" smtClean="0"/>
              <a:t>Day-3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412776"/>
            <a:ext cx="6853387" cy="3542506"/>
          </a:xfrm>
          <a:prstGeom prst="rect">
            <a:avLst/>
          </a:prstGeom>
        </p:spPr>
      </p:pic>
      <p:sp>
        <p:nvSpPr>
          <p:cNvPr id="3" name="矩形 58"/>
          <p:cNvSpPr/>
          <p:nvPr/>
        </p:nvSpPr>
        <p:spPr>
          <a:xfrm rot="5400000">
            <a:off x="4754571" y="325920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59"/>
          <p:cNvSpPr txBox="1"/>
          <p:nvPr/>
        </p:nvSpPr>
        <p:spPr>
          <a:xfrm>
            <a:off x="251520" y="5373216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ángulo 41"/>
              <p:cNvSpPr/>
              <p:nvPr/>
            </p:nvSpPr>
            <p:spPr>
              <a:xfrm>
                <a:off x="2771800" y="5301208"/>
                <a:ext cx="42076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</m:t>
                              </m:r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</m:t>
                          </m:r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42" name="Rectángulo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301208"/>
                <a:ext cx="420762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58"/>
          <p:cNvSpPr/>
          <p:nvPr/>
        </p:nvSpPr>
        <p:spPr>
          <a:xfrm rot="5400000">
            <a:off x="4466539" y="-1306918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-36512" y="807095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483768" y="747863"/>
                <a:ext cx="44055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747863"/>
                <a:ext cx="4405501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2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852936"/>
            <a:ext cx="6853387" cy="3542506"/>
          </a:xfrm>
          <a:prstGeom prst="rect">
            <a:avLst/>
          </a:prstGeom>
        </p:spPr>
      </p:pic>
      <p:sp>
        <p:nvSpPr>
          <p:cNvPr id="44" name="矩形 58"/>
          <p:cNvSpPr/>
          <p:nvPr/>
        </p:nvSpPr>
        <p:spPr>
          <a:xfrm rot="5400000">
            <a:off x="3848083" y="-1031659"/>
            <a:ext cx="1879879" cy="46085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-108520" y="2060848"/>
            <a:ext cx="2309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7030A0"/>
                </a:solidFill>
              </a:rPr>
              <a:t>State</a:t>
            </a:r>
          </a:p>
          <a:p>
            <a:pPr algn="ctr"/>
            <a:r>
              <a:rPr lang="en-US" altLang="zh-TW" sz="2800" b="1" dirty="0" smtClean="0">
                <a:solidFill>
                  <a:srgbClr val="7030A0"/>
                </a:solidFill>
              </a:rPr>
              <a:t> sequence!</a:t>
            </a:r>
          </a:p>
        </p:txBody>
      </p:sp>
      <p:sp>
        <p:nvSpPr>
          <p:cNvPr id="46" name="文字方塊 23"/>
          <p:cNvSpPr txBox="1"/>
          <p:nvPr/>
        </p:nvSpPr>
        <p:spPr>
          <a:xfrm rot="10800000">
            <a:off x="6179007" y="178558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771800" y="2236802"/>
                <a:ext cx="4143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236802"/>
                <a:ext cx="414337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2771800" y="548680"/>
            <a:ext cx="550882" cy="1512168"/>
            <a:chOff x="1884277" y="2636912"/>
            <a:chExt cx="622890" cy="1360437"/>
          </a:xfrm>
        </p:grpSpPr>
        <p:sp>
          <p:nvSpPr>
            <p:cNvPr id="30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5190766"/>
                </p:ext>
              </p:extLst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17" name="Ecuación" r:id="rId5" imgW="126720" imgH="164880" progId="Equation.3">
                    <p:embed/>
                  </p:oleObj>
                </mc:Choice>
                <mc:Fallback>
                  <p:oleObj name="Ecuación" r:id="rId5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0357088"/>
                </p:ext>
              </p:extLst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18" name="Ecuación" r:id="rId7" imgW="139680" imgH="164880" progId="Equation.3">
                    <p:embed/>
                  </p:oleObj>
                </mc:Choice>
                <mc:Fallback>
                  <p:oleObj name="Ecuación" r:id="rId7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762916"/>
                </p:ext>
              </p:extLst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19" name="Ecuación" r:id="rId9" imgW="139680" imgH="164880" progId="Equation.3">
                    <p:embed/>
                  </p:oleObj>
                </mc:Choice>
                <mc:Fallback>
                  <p:oleObj name="Ecuación" r:id="rId9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upo 33"/>
          <p:cNvGrpSpPr/>
          <p:nvPr/>
        </p:nvGrpSpPr>
        <p:grpSpPr>
          <a:xfrm>
            <a:off x="4309150" y="548680"/>
            <a:ext cx="550882" cy="1512168"/>
            <a:chOff x="1884277" y="2636912"/>
            <a:chExt cx="622890" cy="1360437"/>
          </a:xfrm>
        </p:grpSpPr>
        <p:sp>
          <p:nvSpPr>
            <p:cNvPr id="35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8639570"/>
                </p:ext>
              </p:extLst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20" name="Ecuación" r:id="rId11" imgW="126720" imgH="164880" progId="Equation.3">
                    <p:embed/>
                  </p:oleObj>
                </mc:Choice>
                <mc:Fallback>
                  <p:oleObj name="Ecuación" r:id="rId11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2857363"/>
                </p:ext>
              </p:extLst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21" name="Ecuación" r:id="rId12" imgW="139680" imgH="164880" progId="Equation.3">
                    <p:embed/>
                  </p:oleObj>
                </mc:Choice>
                <mc:Fallback>
                  <p:oleObj name="Ecuación" r:id="rId12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3152583"/>
                </p:ext>
              </p:extLst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22" name="Ecuación" r:id="rId14" imgW="139680" imgH="164880" progId="Equation.3">
                    <p:embed/>
                  </p:oleObj>
                </mc:Choice>
                <mc:Fallback>
                  <p:oleObj name="Ecuación" r:id="rId14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Grupo 38"/>
          <p:cNvGrpSpPr/>
          <p:nvPr/>
        </p:nvGrpSpPr>
        <p:grpSpPr>
          <a:xfrm>
            <a:off x="5508104" y="548680"/>
            <a:ext cx="550882" cy="1512168"/>
            <a:chOff x="1884277" y="2636912"/>
            <a:chExt cx="622890" cy="1360437"/>
          </a:xfrm>
        </p:grpSpPr>
        <p:sp>
          <p:nvSpPr>
            <p:cNvPr id="40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8639570"/>
                </p:ext>
              </p:extLst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23" name="Ecuación" r:id="rId16" imgW="126720" imgH="164880" progId="Equation.3">
                    <p:embed/>
                  </p:oleObj>
                </mc:Choice>
                <mc:Fallback>
                  <p:oleObj name="Ecuación" r:id="rId16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2857363"/>
                </p:ext>
              </p:extLst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24" name="Ecuación" r:id="rId17" imgW="139680" imgH="164880" progId="Equation.3">
                    <p:embed/>
                  </p:oleObj>
                </mc:Choice>
                <mc:Fallback>
                  <p:oleObj name="Ecuación" r:id="rId17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3152583"/>
                </p:ext>
              </p:extLst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25" name="Ecuación" r:id="rId18" imgW="139680" imgH="164880" progId="Equation.3">
                    <p:embed/>
                  </p:oleObj>
                </mc:Choice>
                <mc:Fallback>
                  <p:oleObj name="Ecuación" r:id="rId18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319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49080"/>
            <a:ext cx="6552728" cy="26330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16632"/>
            <a:ext cx="5436095" cy="413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88640"/>
            <a:ext cx="3608185" cy="648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  <a:blipFill rotWithShape="0">
                <a:blip r:embed="rId5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54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060848"/>
            <a:ext cx="7161477" cy="4519861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259632" y="352981"/>
            <a:ext cx="73448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n-US" sz="2400" b="1" dirty="0" smtClean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TRAINING RNN: </a:t>
            </a:r>
            <a:r>
              <a:rPr lang="es-ES" altLang="en-US" sz="24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W, U, V ?</a:t>
            </a:r>
            <a:endParaRPr lang="en-US" altLang="en-US" sz="2400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altLang="en-US" sz="2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BPTT</a:t>
            </a:r>
            <a:r>
              <a:rPr lang="en-US" altLang="en-US" sz="2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altLang="en-US" sz="24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Backpropagation Through</a:t>
            </a:r>
            <a:r>
              <a:rPr lang="es-ES" altLang="en-US" sz="24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ES" altLang="en-US" sz="24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  <a:endParaRPr lang="en-US" altLang="en-US" sz="2400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Truncated</a:t>
            </a:r>
            <a:r>
              <a:rPr kumimoji="0" lang="es-E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737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548680"/>
            <a:ext cx="734481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Because </a:t>
            </a:r>
            <a:r>
              <a:rPr lang="en-US" sz="2800" dirty="0"/>
              <a:t>the parameters are shared by all time steps in the </a:t>
            </a:r>
            <a:r>
              <a:rPr lang="en-US" sz="2800" dirty="0" smtClean="0"/>
              <a:t>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gradient at each output depends not only on the calculations of the current time step, but also the previous time steps.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99592" y="5805264"/>
            <a:ext cx="8316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</p:spTree>
    <p:extLst>
      <p:ext uri="{BB962C8B-B14F-4D97-AF65-F5344CB8AC3E}">
        <p14:creationId xmlns:p14="http://schemas.microsoft.com/office/powerpoint/2010/main" val="6284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260648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3528392" cy="8952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276872"/>
            <a:ext cx="4981977" cy="93610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11560" y="2348880"/>
            <a:ext cx="3367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Cross entropy loss: 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3" y="3645025"/>
            <a:ext cx="3528392" cy="222689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283968" y="3429000"/>
            <a:ext cx="45365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output value does depend on the state of the hidden </a:t>
            </a:r>
            <a:r>
              <a:rPr lang="en-US" sz="2400" dirty="0" smtClean="0"/>
              <a:t>layer,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which  depends </a:t>
            </a:r>
            <a:r>
              <a:rPr lang="en-US" sz="2400" dirty="0"/>
              <a:t>on all previous states of the hidden </a:t>
            </a:r>
            <a:r>
              <a:rPr lang="en-US" sz="2400" dirty="0" smtClean="0"/>
              <a:t>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and </a:t>
            </a:r>
            <a:r>
              <a:rPr lang="en-US" sz="2400" dirty="0"/>
              <a:t>thus, all </a:t>
            </a:r>
            <a:r>
              <a:rPr lang="en-US" sz="2400" dirty="0" smtClean="0"/>
              <a:t>previous inputs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981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1166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39552" y="692696"/>
            <a:ext cx="8460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But the recurrent </a:t>
            </a:r>
            <a:r>
              <a:rPr lang="en-US" sz="2400" dirty="0"/>
              <a:t>net can be seen as a (very deep) feedforward net with </a:t>
            </a:r>
            <a:r>
              <a:rPr lang="en-US" sz="2400" b="1" dirty="0" smtClean="0">
                <a:solidFill>
                  <a:srgbClr val="7030A0"/>
                </a:solidFill>
              </a:rPr>
              <a:t>shared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395536" y="4581128"/>
                <a:ext cx="4059125" cy="1206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581128"/>
                <a:ext cx="4059125" cy="12064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611560" y="1628800"/>
            <a:ext cx="8064896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The forward pass builds up a stack of the activities of all the units at each time step. </a:t>
            </a:r>
          </a:p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The backward pass peels activities off the stack to compute the error derivatives at each time step. </a:t>
            </a:r>
          </a:p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After the backward pass we add together the derivatives at all the different times for each weight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203848" y="4509120"/>
            <a:ext cx="576064" cy="1368152"/>
          </a:xfrm>
          <a:prstGeom prst="rect">
            <a:avLst/>
          </a:prstGeom>
          <a:solidFill>
            <a:srgbClr val="FFCCCC">
              <a:alpha val="3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CC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468" y="3933056"/>
            <a:ext cx="4413892" cy="25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9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71600" y="1166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Styles </a:t>
            </a:r>
            <a:r>
              <a:rPr lang="en-US" sz="3600" b="1" dirty="0"/>
              <a:t>of Truncated Backpropagation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836712"/>
            <a:ext cx="4968552" cy="223209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4221088"/>
            <a:ext cx="6979929" cy="2448272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3140968"/>
            <a:ext cx="3312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Tensorflow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-style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3851920" y="3212976"/>
            <a:ext cx="118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num_steps</a:t>
            </a:r>
            <a:endParaRPr lang="en-US" dirty="0"/>
          </a:p>
        </p:txBody>
      </p:sp>
      <p:sp>
        <p:nvSpPr>
          <p:cNvPr id="6" name="Abrir llave 5"/>
          <p:cNvSpPr/>
          <p:nvPr/>
        </p:nvSpPr>
        <p:spPr>
          <a:xfrm rot="5400000">
            <a:off x="5994158" y="3014954"/>
            <a:ext cx="504056" cy="1908212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brir llave 14"/>
          <p:cNvSpPr/>
          <p:nvPr/>
        </p:nvSpPr>
        <p:spPr>
          <a:xfrm rot="5400000">
            <a:off x="2393758" y="3014954"/>
            <a:ext cx="504056" cy="1908212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2843808" y="3573016"/>
            <a:ext cx="1080120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5004048" y="3573016"/>
            <a:ext cx="1008112" cy="21602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1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83568" y="404664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/>
              <a:t>V</a:t>
            </a:r>
            <a:r>
              <a:rPr lang="en-US" sz="4000" b="1" i="1" dirty="0" smtClean="0"/>
              <a:t>anishing </a:t>
            </a:r>
            <a:r>
              <a:rPr lang="en-US" sz="4000" b="1" i="1" dirty="0"/>
              <a:t>gradient </a:t>
            </a:r>
            <a:r>
              <a:rPr lang="en-US" sz="4000" b="1" i="1" dirty="0" smtClean="0"/>
              <a:t>problem</a:t>
            </a:r>
            <a:endParaRPr lang="en-US" sz="4000" b="1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899592" y="5805264"/>
            <a:ext cx="8316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83568" y="2852936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</a:t>
            </a:r>
            <a:r>
              <a:rPr lang="en-US" sz="3200" dirty="0" smtClean="0"/>
              <a:t>ed </a:t>
            </a:r>
            <a:r>
              <a:rPr lang="en-US" sz="3200" dirty="0"/>
              <a:t>to the development of  </a:t>
            </a:r>
            <a:r>
              <a:rPr lang="en-US" sz="3200" b="1" dirty="0"/>
              <a:t>LSTM</a:t>
            </a:r>
            <a:r>
              <a:rPr lang="en-US" sz="3200" dirty="0"/>
              <a:t>s and </a:t>
            </a:r>
            <a:r>
              <a:rPr lang="en-US" sz="3200" b="1" dirty="0"/>
              <a:t>GRU</a:t>
            </a:r>
            <a:r>
              <a:rPr lang="en-US" sz="3200" dirty="0"/>
              <a:t>s, two of the currently most popular and powerful models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55576" y="1196752"/>
            <a:ext cx="60486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In an RNN trained on long sequences (</a:t>
            </a:r>
            <a:r>
              <a:rPr lang="en-US" sz="2000" i="1" dirty="0"/>
              <a:t>e.g. </a:t>
            </a:r>
            <a:r>
              <a:rPr lang="en-US" sz="2000" dirty="0"/>
              <a:t>100 time steps) the gradients can easily explode or vanish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845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Simple Example: RNN for a Binary Sequence</a:t>
            </a:r>
            <a:endParaRPr lang="en-US" sz="2700" dirty="0"/>
          </a:p>
        </p:txBody>
      </p:sp>
      <p:sp>
        <p:nvSpPr>
          <p:cNvPr id="7" name="矩形 58"/>
          <p:cNvSpPr/>
          <p:nvPr/>
        </p:nvSpPr>
        <p:spPr>
          <a:xfrm rot="5400000">
            <a:off x="5412526" y="2507182"/>
            <a:ext cx="498951" cy="57606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59"/>
          <p:cNvSpPr txBox="1"/>
          <p:nvPr/>
        </p:nvSpPr>
        <p:spPr>
          <a:xfrm>
            <a:off x="179512" y="4963815"/>
            <a:ext cx="23097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sequence</a:t>
            </a:r>
          </a:p>
          <a:p>
            <a:pPr algn="ctr"/>
            <a:r>
              <a:rPr lang="es-ES" altLang="zh-TW" sz="2000" dirty="0" smtClean="0"/>
              <a:t>50% 0 &amp; 50% 1</a:t>
            </a:r>
            <a:endParaRPr lang="zh-TW" altLang="en-US" sz="2000" dirty="0"/>
          </a:p>
        </p:txBody>
      </p:sp>
      <p:sp>
        <p:nvSpPr>
          <p:cNvPr id="15" name="文字方塊 23"/>
          <p:cNvSpPr txBox="1"/>
          <p:nvPr/>
        </p:nvSpPr>
        <p:spPr>
          <a:xfrm rot="10800000">
            <a:off x="4932040" y="52100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5" name="Grupo 4"/>
          <p:cNvGrpSpPr/>
          <p:nvPr/>
        </p:nvGrpSpPr>
        <p:grpSpPr>
          <a:xfrm>
            <a:off x="2915816" y="5210035"/>
            <a:ext cx="342900" cy="342900"/>
            <a:chOff x="2888244" y="3068960"/>
            <a:chExt cx="342900" cy="342900"/>
          </a:xfrm>
        </p:grpSpPr>
        <p:sp>
          <p:nvSpPr>
            <p:cNvPr id="16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63" name="Ecuación" r:id="rId3" imgW="101520" imgH="139680" progId="Equation.3">
                    <p:embed/>
                  </p:oleObj>
                </mc:Choice>
                <mc:Fallback>
                  <p:oleObj name="Ecuación" r:id="rId3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upo 21"/>
          <p:cNvGrpSpPr/>
          <p:nvPr/>
        </p:nvGrpSpPr>
        <p:grpSpPr>
          <a:xfrm>
            <a:off x="3773524" y="5210035"/>
            <a:ext cx="342900" cy="342900"/>
            <a:chOff x="2888244" y="3068960"/>
            <a:chExt cx="342900" cy="342900"/>
          </a:xfrm>
        </p:grpSpPr>
        <p:sp>
          <p:nvSpPr>
            <p:cNvPr id="23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64" name="Ecuación" r:id="rId5" imgW="101520" imgH="139680" progId="Equation.3">
                    <p:embed/>
                  </p:oleObj>
                </mc:Choice>
                <mc:Fallback>
                  <p:oleObj name="Ecuación" r:id="rId5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upo 24"/>
          <p:cNvGrpSpPr/>
          <p:nvPr/>
        </p:nvGrpSpPr>
        <p:grpSpPr>
          <a:xfrm>
            <a:off x="5652120" y="5210035"/>
            <a:ext cx="342900" cy="342900"/>
            <a:chOff x="2888244" y="3068960"/>
            <a:chExt cx="342900" cy="342900"/>
          </a:xfrm>
        </p:grpSpPr>
        <p:sp>
          <p:nvSpPr>
            <p:cNvPr id="26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65" name="Ecuación" r:id="rId6" imgW="101520" imgH="139680" progId="Equation.3">
                    <p:embed/>
                  </p:oleObj>
                </mc:Choice>
                <mc:Fallback>
                  <p:oleObj name="Ecuación" r:id="rId6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upo 27"/>
          <p:cNvGrpSpPr/>
          <p:nvPr/>
        </p:nvGrpSpPr>
        <p:grpSpPr>
          <a:xfrm>
            <a:off x="6060364" y="5213527"/>
            <a:ext cx="342900" cy="342900"/>
            <a:chOff x="2888244" y="3068960"/>
            <a:chExt cx="342900" cy="342900"/>
          </a:xfrm>
        </p:grpSpPr>
        <p:sp>
          <p:nvSpPr>
            <p:cNvPr id="29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66" name="Ecuación" r:id="rId7" imgW="101520" imgH="139680" progId="Equation.3">
                    <p:embed/>
                  </p:oleObj>
                </mc:Choice>
                <mc:Fallback>
                  <p:oleObj name="Ecuación" r:id="rId7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upo 30"/>
          <p:cNvGrpSpPr/>
          <p:nvPr/>
        </p:nvGrpSpPr>
        <p:grpSpPr>
          <a:xfrm>
            <a:off x="6465116" y="5210035"/>
            <a:ext cx="342900" cy="342900"/>
            <a:chOff x="2888244" y="3068960"/>
            <a:chExt cx="342900" cy="342900"/>
          </a:xfrm>
        </p:grpSpPr>
        <p:sp>
          <p:nvSpPr>
            <p:cNvPr id="32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67" name="Ecuación" r:id="rId8" imgW="101520" imgH="139680" progId="Equation.3">
                    <p:embed/>
                  </p:oleObj>
                </mc:Choice>
                <mc:Fallback>
                  <p:oleObj name="Ecuación" r:id="rId8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upo 33"/>
          <p:cNvGrpSpPr/>
          <p:nvPr/>
        </p:nvGrpSpPr>
        <p:grpSpPr>
          <a:xfrm>
            <a:off x="8076588" y="5210035"/>
            <a:ext cx="342900" cy="342900"/>
            <a:chOff x="2888244" y="3068960"/>
            <a:chExt cx="342900" cy="342900"/>
          </a:xfrm>
        </p:grpSpPr>
        <p:sp>
          <p:nvSpPr>
            <p:cNvPr id="35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68" name="Ecuación" r:id="rId9" imgW="101520" imgH="139680" progId="Equation.3">
                    <p:embed/>
                  </p:oleObj>
                </mc:Choice>
                <mc:Fallback>
                  <p:oleObj name="Ecuación" r:id="rId9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Grupo 36"/>
          <p:cNvGrpSpPr/>
          <p:nvPr/>
        </p:nvGrpSpPr>
        <p:grpSpPr>
          <a:xfrm>
            <a:off x="3340328" y="5210035"/>
            <a:ext cx="342900" cy="342900"/>
            <a:chOff x="4283968" y="3429000"/>
            <a:chExt cx="342900" cy="342900"/>
          </a:xfrm>
        </p:grpSpPr>
        <p:sp>
          <p:nvSpPr>
            <p:cNvPr id="38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69" name="Ecuación" r:id="rId10" imgW="75960" imgH="126720" progId="Equation.3">
                    <p:embed/>
                  </p:oleObj>
                </mc:Choice>
                <mc:Fallback>
                  <p:oleObj name="Ecuación" r:id="rId10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Grupo 39"/>
          <p:cNvGrpSpPr/>
          <p:nvPr/>
        </p:nvGrpSpPr>
        <p:grpSpPr>
          <a:xfrm>
            <a:off x="4188432" y="5209759"/>
            <a:ext cx="342900" cy="342900"/>
            <a:chOff x="4283968" y="3429000"/>
            <a:chExt cx="342900" cy="342900"/>
          </a:xfrm>
        </p:grpSpPr>
        <p:sp>
          <p:nvSpPr>
            <p:cNvPr id="41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70" name="Ecuación" r:id="rId12" imgW="75960" imgH="126720" progId="Equation.3">
                    <p:embed/>
                  </p:oleObj>
                </mc:Choice>
                <mc:Fallback>
                  <p:oleObj name="Ecuación" r:id="rId12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Grupo 42"/>
          <p:cNvGrpSpPr/>
          <p:nvPr/>
        </p:nvGrpSpPr>
        <p:grpSpPr>
          <a:xfrm>
            <a:off x="4600144" y="5209759"/>
            <a:ext cx="342900" cy="342900"/>
            <a:chOff x="4283968" y="3429000"/>
            <a:chExt cx="342900" cy="342900"/>
          </a:xfrm>
        </p:grpSpPr>
        <p:sp>
          <p:nvSpPr>
            <p:cNvPr id="44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71" name="Ecuación" r:id="rId13" imgW="75960" imgH="126720" progId="Equation.3">
                    <p:embed/>
                  </p:oleObj>
                </mc:Choice>
                <mc:Fallback>
                  <p:oleObj name="Ecuación" r:id="rId13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Grupo 45"/>
          <p:cNvGrpSpPr/>
          <p:nvPr/>
        </p:nvGrpSpPr>
        <p:grpSpPr>
          <a:xfrm>
            <a:off x="6859988" y="5209759"/>
            <a:ext cx="342900" cy="342900"/>
            <a:chOff x="4283968" y="3429000"/>
            <a:chExt cx="342900" cy="342900"/>
          </a:xfrm>
        </p:grpSpPr>
        <p:sp>
          <p:nvSpPr>
            <p:cNvPr id="47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72" name="Ecuación" r:id="rId14" imgW="75960" imgH="126720" progId="Equation.3">
                    <p:embed/>
                  </p:oleObj>
                </mc:Choice>
                <mc:Fallback>
                  <p:oleObj name="Ecuación" r:id="rId14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upo 48"/>
          <p:cNvGrpSpPr/>
          <p:nvPr/>
        </p:nvGrpSpPr>
        <p:grpSpPr>
          <a:xfrm>
            <a:off x="7681716" y="5213527"/>
            <a:ext cx="342900" cy="342900"/>
            <a:chOff x="4283968" y="3429000"/>
            <a:chExt cx="342900" cy="342900"/>
          </a:xfrm>
        </p:grpSpPr>
        <p:sp>
          <p:nvSpPr>
            <p:cNvPr id="50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73" name="Ecuación" r:id="rId15" imgW="75960" imgH="126720" progId="Equation.3">
                    <p:embed/>
                  </p:oleObj>
                </mc:Choice>
                <mc:Fallback>
                  <p:oleObj name="Ecuación" r:id="rId15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Grupo 51"/>
          <p:cNvGrpSpPr/>
          <p:nvPr/>
        </p:nvGrpSpPr>
        <p:grpSpPr>
          <a:xfrm>
            <a:off x="7267084" y="5213527"/>
            <a:ext cx="342900" cy="342900"/>
            <a:chOff x="2888244" y="3068960"/>
            <a:chExt cx="342900" cy="342900"/>
          </a:xfrm>
        </p:grpSpPr>
        <p:sp>
          <p:nvSpPr>
            <p:cNvPr id="53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74" name="Ecuación" r:id="rId16" imgW="101520" imgH="139680" progId="Equation.3">
                    <p:embed/>
                  </p:oleObj>
                </mc:Choice>
                <mc:Fallback>
                  <p:oleObj name="Ecuación" r:id="rId16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矩形 58"/>
          <p:cNvSpPr/>
          <p:nvPr/>
        </p:nvSpPr>
        <p:spPr>
          <a:xfrm rot="5400000">
            <a:off x="5402643" y="-517154"/>
            <a:ext cx="498951" cy="57606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23"/>
          <p:cNvSpPr txBox="1"/>
          <p:nvPr/>
        </p:nvSpPr>
        <p:spPr>
          <a:xfrm rot="10800000">
            <a:off x="4922157" y="218569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57" name="Grupo 56"/>
          <p:cNvGrpSpPr/>
          <p:nvPr/>
        </p:nvGrpSpPr>
        <p:grpSpPr>
          <a:xfrm>
            <a:off x="2905933" y="2185699"/>
            <a:ext cx="342900" cy="342900"/>
            <a:chOff x="2888244" y="3068960"/>
            <a:chExt cx="342900" cy="342900"/>
          </a:xfrm>
        </p:grpSpPr>
        <p:sp>
          <p:nvSpPr>
            <p:cNvPr id="58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75" name="Ecuación" r:id="rId17" imgW="101520" imgH="139680" progId="Equation.3">
                    <p:embed/>
                  </p:oleObj>
                </mc:Choice>
                <mc:Fallback>
                  <p:oleObj name="Ecuación" r:id="rId17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Grupo 59"/>
          <p:cNvGrpSpPr/>
          <p:nvPr/>
        </p:nvGrpSpPr>
        <p:grpSpPr>
          <a:xfrm>
            <a:off x="3320568" y="2181060"/>
            <a:ext cx="342900" cy="342900"/>
            <a:chOff x="2888244" y="3068960"/>
            <a:chExt cx="342900" cy="342900"/>
          </a:xfrm>
        </p:grpSpPr>
        <p:sp>
          <p:nvSpPr>
            <p:cNvPr id="61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76" name="Ecuación" r:id="rId18" imgW="101520" imgH="139680" progId="Equation.3">
                    <p:embed/>
                  </p:oleObj>
                </mc:Choice>
                <mc:Fallback>
                  <p:oleObj name="Ecuación" r:id="rId18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3" name="Grupo 62"/>
          <p:cNvGrpSpPr/>
          <p:nvPr/>
        </p:nvGrpSpPr>
        <p:grpSpPr>
          <a:xfrm>
            <a:off x="5642237" y="2185699"/>
            <a:ext cx="342900" cy="342900"/>
            <a:chOff x="2888244" y="3068960"/>
            <a:chExt cx="342900" cy="342900"/>
          </a:xfrm>
        </p:grpSpPr>
        <p:sp>
          <p:nvSpPr>
            <p:cNvPr id="64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77" name="Ecuación" r:id="rId19" imgW="101520" imgH="139680" progId="Equation.3">
                    <p:embed/>
                  </p:oleObj>
                </mc:Choice>
                <mc:Fallback>
                  <p:oleObj name="Ecuación" r:id="rId19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6" name="Grupo 65"/>
          <p:cNvGrpSpPr/>
          <p:nvPr/>
        </p:nvGrpSpPr>
        <p:grpSpPr>
          <a:xfrm>
            <a:off x="7671836" y="2187448"/>
            <a:ext cx="342900" cy="342900"/>
            <a:chOff x="2888244" y="3068960"/>
            <a:chExt cx="342900" cy="342900"/>
          </a:xfrm>
        </p:grpSpPr>
        <p:sp>
          <p:nvSpPr>
            <p:cNvPr id="67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78" name="Ecuación" r:id="rId20" imgW="101520" imgH="139680" progId="Equation.3">
                    <p:embed/>
                  </p:oleObj>
                </mc:Choice>
                <mc:Fallback>
                  <p:oleObj name="Ecuación" r:id="rId20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" name="Grupo 68"/>
          <p:cNvGrpSpPr/>
          <p:nvPr/>
        </p:nvGrpSpPr>
        <p:grpSpPr>
          <a:xfrm>
            <a:off x="6455233" y="2185699"/>
            <a:ext cx="342900" cy="342900"/>
            <a:chOff x="2888244" y="3068960"/>
            <a:chExt cx="342900" cy="342900"/>
          </a:xfrm>
        </p:grpSpPr>
        <p:sp>
          <p:nvSpPr>
            <p:cNvPr id="70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79" name="Ecuación" r:id="rId21" imgW="101520" imgH="139680" progId="Equation.3">
                    <p:embed/>
                  </p:oleObj>
                </mc:Choice>
                <mc:Fallback>
                  <p:oleObj name="Ecuación" r:id="rId21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2" name="Grupo 71"/>
          <p:cNvGrpSpPr/>
          <p:nvPr/>
        </p:nvGrpSpPr>
        <p:grpSpPr>
          <a:xfrm>
            <a:off x="8066705" y="2185699"/>
            <a:ext cx="342900" cy="342900"/>
            <a:chOff x="2888244" y="3068960"/>
            <a:chExt cx="342900" cy="342900"/>
          </a:xfrm>
        </p:grpSpPr>
        <p:sp>
          <p:nvSpPr>
            <p:cNvPr id="73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80" name="Ecuación" r:id="rId22" imgW="101520" imgH="139680" progId="Equation.3">
                    <p:embed/>
                  </p:oleObj>
                </mc:Choice>
                <mc:Fallback>
                  <p:oleObj name="Ecuación" r:id="rId22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5" name="Grupo 74"/>
          <p:cNvGrpSpPr/>
          <p:nvPr/>
        </p:nvGrpSpPr>
        <p:grpSpPr>
          <a:xfrm>
            <a:off x="5021188" y="2185699"/>
            <a:ext cx="342900" cy="342900"/>
            <a:chOff x="4283968" y="3429000"/>
            <a:chExt cx="342900" cy="342900"/>
          </a:xfrm>
        </p:grpSpPr>
        <p:sp>
          <p:nvSpPr>
            <p:cNvPr id="76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81" name="Ecuación" r:id="rId23" imgW="75960" imgH="126720" progId="Equation.3">
                    <p:embed/>
                  </p:oleObj>
                </mc:Choice>
                <mc:Fallback>
                  <p:oleObj name="Ecuación" r:id="rId23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8" name="Grupo 77"/>
          <p:cNvGrpSpPr/>
          <p:nvPr/>
        </p:nvGrpSpPr>
        <p:grpSpPr>
          <a:xfrm>
            <a:off x="4178549" y="2185423"/>
            <a:ext cx="342900" cy="342900"/>
            <a:chOff x="4283968" y="3429000"/>
            <a:chExt cx="342900" cy="342900"/>
          </a:xfrm>
        </p:grpSpPr>
        <p:sp>
          <p:nvSpPr>
            <p:cNvPr id="79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82" name="Ecuación" r:id="rId24" imgW="75960" imgH="126720" progId="Equation.3">
                    <p:embed/>
                  </p:oleObj>
                </mc:Choice>
                <mc:Fallback>
                  <p:oleObj name="Ecuación" r:id="rId24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4" name="Grupo 83"/>
          <p:cNvGrpSpPr/>
          <p:nvPr/>
        </p:nvGrpSpPr>
        <p:grpSpPr>
          <a:xfrm>
            <a:off x="6850105" y="2185423"/>
            <a:ext cx="342900" cy="342900"/>
            <a:chOff x="4283968" y="3429000"/>
            <a:chExt cx="342900" cy="342900"/>
          </a:xfrm>
        </p:grpSpPr>
        <p:sp>
          <p:nvSpPr>
            <p:cNvPr id="85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83" name="Ecuación" r:id="rId25" imgW="75960" imgH="126720" progId="Equation.3">
                    <p:embed/>
                  </p:oleObj>
                </mc:Choice>
                <mc:Fallback>
                  <p:oleObj name="Ecuación" r:id="rId25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0" name="Grupo 89"/>
          <p:cNvGrpSpPr/>
          <p:nvPr/>
        </p:nvGrpSpPr>
        <p:grpSpPr>
          <a:xfrm>
            <a:off x="7257201" y="2189191"/>
            <a:ext cx="342900" cy="342900"/>
            <a:chOff x="2888244" y="3068960"/>
            <a:chExt cx="342900" cy="342900"/>
          </a:xfrm>
        </p:grpSpPr>
        <p:sp>
          <p:nvSpPr>
            <p:cNvPr id="91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9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84" name="Ecuación" r:id="rId26" imgW="101520" imgH="139680" progId="Equation.3">
                    <p:embed/>
                  </p:oleObj>
                </mc:Choice>
                <mc:Fallback>
                  <p:oleObj name="Ecuación" r:id="rId26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" name="文字方塊 59"/>
          <p:cNvSpPr txBox="1"/>
          <p:nvPr/>
        </p:nvSpPr>
        <p:spPr>
          <a:xfrm>
            <a:off x="251520" y="2175247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sequence</a:t>
            </a:r>
          </a:p>
        </p:txBody>
      </p:sp>
      <p:sp>
        <p:nvSpPr>
          <p:cNvPr id="94" name="Rectángulo 93"/>
          <p:cNvSpPr/>
          <p:nvPr/>
        </p:nvSpPr>
        <p:spPr>
          <a:xfrm>
            <a:off x="1115616" y="1052736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http://r2rt.com/recurrent-neural-networks-in-tensorflow-i.html</a:t>
            </a:r>
          </a:p>
        </p:txBody>
      </p:sp>
      <p:grpSp>
        <p:nvGrpSpPr>
          <p:cNvPr id="95" name="Grupo 94"/>
          <p:cNvGrpSpPr/>
          <p:nvPr/>
        </p:nvGrpSpPr>
        <p:grpSpPr>
          <a:xfrm>
            <a:off x="3725320" y="2187448"/>
            <a:ext cx="342900" cy="342900"/>
            <a:chOff x="2888244" y="3068960"/>
            <a:chExt cx="342900" cy="342900"/>
          </a:xfrm>
        </p:grpSpPr>
        <p:sp>
          <p:nvSpPr>
            <p:cNvPr id="96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9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85" name="Ecuación" r:id="rId27" imgW="101520" imgH="139680" progId="Equation.3">
                    <p:embed/>
                  </p:oleObj>
                </mc:Choice>
                <mc:Fallback>
                  <p:oleObj name="Ecuación" r:id="rId27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8" name="Grupo 97"/>
          <p:cNvGrpSpPr/>
          <p:nvPr/>
        </p:nvGrpSpPr>
        <p:grpSpPr>
          <a:xfrm>
            <a:off x="4603064" y="2187971"/>
            <a:ext cx="342900" cy="342900"/>
            <a:chOff x="2888244" y="3068960"/>
            <a:chExt cx="342900" cy="342900"/>
          </a:xfrm>
        </p:grpSpPr>
        <p:sp>
          <p:nvSpPr>
            <p:cNvPr id="99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0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86" name="Ecuación" r:id="rId28" imgW="101520" imgH="139680" progId="Equation.3">
                    <p:embed/>
                  </p:oleObj>
                </mc:Choice>
                <mc:Fallback>
                  <p:oleObj name="Ecuación" r:id="rId28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1" name="Grupo 100"/>
          <p:cNvGrpSpPr/>
          <p:nvPr/>
        </p:nvGrpSpPr>
        <p:grpSpPr>
          <a:xfrm>
            <a:off x="6060640" y="2187448"/>
            <a:ext cx="342900" cy="342900"/>
            <a:chOff x="4283968" y="3429000"/>
            <a:chExt cx="342900" cy="342900"/>
          </a:xfrm>
        </p:grpSpPr>
        <p:sp>
          <p:nvSpPr>
            <p:cNvPr id="102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0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287" name="Ecuación" r:id="rId29" imgW="75960" imgH="126720" progId="Equation.3">
                    <p:embed/>
                  </p:oleObj>
                </mc:Choice>
                <mc:Fallback>
                  <p:oleObj name="Ecuación" r:id="rId29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ángulo redondeado 103"/>
              <p:cNvSpPr/>
              <p:nvPr/>
            </p:nvSpPr>
            <p:spPr>
              <a:xfrm>
                <a:off x="3347864" y="2996952"/>
                <a:ext cx="4032448" cy="1584176"/>
              </a:xfrm>
              <a:prstGeom prst="round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/>
                  <a:t>Dependencies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lang="es-E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𝑥</m:t>
                        </m:r>
                      </m:e>
                      <m:sub>
                        <m:r>
                          <a:rPr lang="es-E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𝑡</m:t>
                        </m:r>
                        <m:r>
                          <a:rPr lang="es-E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n-US" sz="2800" b="1" dirty="0" smtClean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lang="es-E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𝑥</m:t>
                        </m:r>
                      </m:e>
                      <m:sub>
                        <m:r>
                          <a:rPr lang="es-E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𝑡</m:t>
                        </m:r>
                        <m:r>
                          <a:rPr lang="es-E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−8</m:t>
                        </m:r>
                      </m:sub>
                    </m:sSub>
                  </m:oMath>
                </a14:m>
                <a:endParaRPr lang="en-US" sz="2800" b="1" dirty="0" smtClean="0"/>
              </a:p>
            </p:txBody>
          </p:sp>
        </mc:Choice>
        <mc:Fallback xmlns="">
          <p:sp>
            <p:nvSpPr>
              <p:cNvPr id="104" name="Rectángulo redondeado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996952"/>
                <a:ext cx="4032448" cy="1584176"/>
              </a:xfrm>
              <a:prstGeom prst="round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ángulo 111"/>
              <p:cNvSpPr/>
              <p:nvPr/>
            </p:nvSpPr>
            <p:spPr>
              <a:xfrm>
                <a:off x="3059832" y="5661248"/>
                <a:ext cx="28691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……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</m:t>
                              </m:r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</m:t>
                          </m:r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112" name="Rectángulo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5661248"/>
                <a:ext cx="2869183" cy="4001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ángulo 112"/>
              <p:cNvSpPr/>
              <p:nvPr/>
            </p:nvSpPr>
            <p:spPr>
              <a:xfrm>
                <a:off x="3438641" y="1700808"/>
                <a:ext cx="29335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……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 ………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Rectángulo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641" y="1700808"/>
                <a:ext cx="2933559" cy="400110"/>
              </a:xfrm>
              <a:prstGeom prst="rect">
                <a:avLst/>
              </a:prstGeom>
              <a:blipFill rotWithShape="0">
                <a:blip r:embed="rId3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lecha arriba 113"/>
          <p:cNvSpPr/>
          <p:nvPr/>
        </p:nvSpPr>
        <p:spPr>
          <a:xfrm>
            <a:off x="4932040" y="4653136"/>
            <a:ext cx="648072" cy="360040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/>
          </a:p>
        </p:txBody>
      </p:sp>
      <p:sp>
        <p:nvSpPr>
          <p:cNvPr id="115" name="Flecha arriba 114"/>
          <p:cNvSpPr/>
          <p:nvPr/>
        </p:nvSpPr>
        <p:spPr>
          <a:xfrm>
            <a:off x="4959336" y="2636912"/>
            <a:ext cx="648072" cy="360040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41106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Recurrent Neural Networks (RNN) concepts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467544" y="1196752"/>
            <a:ext cx="777686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What’s new with Recurrent Nets?</a:t>
            </a:r>
          </a:p>
          <a:p>
            <a:endParaRPr lang="en-US" b="1" dirty="0"/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They </a:t>
            </a:r>
            <a:r>
              <a:rPr lang="en-US" sz="2400" b="1" dirty="0"/>
              <a:t>allow us to operate over sequences of </a:t>
            </a:r>
            <a:r>
              <a:rPr lang="en-US" sz="2400" b="1" dirty="0" smtClean="0"/>
              <a:t>vectors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</a:t>
            </a:r>
            <a:r>
              <a:rPr lang="en-US" sz="2400" b="1" dirty="0" smtClean="0"/>
              <a:t>pplications areas are broad</a:t>
            </a:r>
            <a:r>
              <a:rPr lang="en-US" sz="2000" b="1" dirty="0" smtClean="0"/>
              <a:t>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/>
              <a:t>Signals: video, speech, sensors,….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/>
              <a:t>T</a:t>
            </a:r>
            <a:r>
              <a:rPr lang="en-US" sz="2000" dirty="0" smtClean="0"/>
              <a:t>ime series: financial series, log messages,..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/>
              <a:t>Sequence of characters</a:t>
            </a:r>
            <a:r>
              <a:rPr lang="es-ES" sz="2000" dirty="0" smtClean="0"/>
              <a:t>: </a:t>
            </a:r>
            <a:r>
              <a:rPr lang="es-ES" sz="2000" b="1" dirty="0" smtClean="0">
                <a:solidFill>
                  <a:srgbClr val="FF9797"/>
                </a:solidFill>
              </a:rPr>
              <a:t>Natural </a:t>
            </a:r>
            <a:r>
              <a:rPr lang="en-US" sz="2000" b="1" dirty="0" smtClean="0">
                <a:solidFill>
                  <a:srgbClr val="FF9797"/>
                </a:solidFill>
              </a:rPr>
              <a:t>Language Processing</a:t>
            </a:r>
            <a:r>
              <a:rPr lang="es-ES" sz="2000" dirty="0" smtClean="0"/>
              <a:t>,…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RNN can use sequences </a:t>
            </a:r>
            <a:r>
              <a:rPr lang="en-US" sz="2400" b="1" dirty="0"/>
              <a:t>in the input, the output,  </a:t>
            </a:r>
            <a:r>
              <a:rPr lang="en-US" sz="2400" b="1" dirty="0" smtClean="0"/>
              <a:t>or </a:t>
            </a:r>
            <a:r>
              <a:rPr lang="en-US" sz="2400" b="1" dirty="0"/>
              <a:t>both. </a:t>
            </a:r>
          </a:p>
        </p:txBody>
      </p:sp>
    </p:spTree>
    <p:extLst>
      <p:ext uri="{BB962C8B-B14F-4D97-AF65-F5344CB8AC3E}">
        <p14:creationId xmlns:p14="http://schemas.microsoft.com/office/powerpoint/2010/main" val="40161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8"/>
          <p:cNvSpPr/>
          <p:nvPr/>
        </p:nvSpPr>
        <p:spPr>
          <a:xfrm rot="5400000">
            <a:off x="5412526" y="1067022"/>
            <a:ext cx="498951" cy="57606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59"/>
          <p:cNvSpPr txBox="1"/>
          <p:nvPr/>
        </p:nvSpPr>
        <p:spPr>
          <a:xfrm>
            <a:off x="323528" y="3645024"/>
            <a:ext cx="23097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sequence</a:t>
            </a:r>
          </a:p>
          <a:p>
            <a:pPr algn="ctr"/>
            <a:r>
              <a:rPr lang="es-ES" altLang="zh-TW" sz="2000" dirty="0" smtClean="0"/>
              <a:t>50% 0 &amp; 50% 1</a:t>
            </a:r>
            <a:endParaRPr lang="zh-TW" altLang="en-US" sz="2000" dirty="0"/>
          </a:p>
        </p:txBody>
      </p:sp>
      <p:sp>
        <p:nvSpPr>
          <p:cNvPr id="15" name="文字方塊 23"/>
          <p:cNvSpPr txBox="1"/>
          <p:nvPr/>
        </p:nvSpPr>
        <p:spPr>
          <a:xfrm rot="10800000">
            <a:off x="4932040" y="37698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5" name="Grupo 4"/>
          <p:cNvGrpSpPr/>
          <p:nvPr/>
        </p:nvGrpSpPr>
        <p:grpSpPr>
          <a:xfrm>
            <a:off x="2915816" y="3769875"/>
            <a:ext cx="342900" cy="342900"/>
            <a:chOff x="2888244" y="3068960"/>
            <a:chExt cx="342900" cy="342900"/>
          </a:xfrm>
        </p:grpSpPr>
        <p:sp>
          <p:nvSpPr>
            <p:cNvPr id="16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12" name="Ecuación" r:id="rId3" imgW="101520" imgH="139680" progId="Equation.3">
                    <p:embed/>
                  </p:oleObj>
                </mc:Choice>
                <mc:Fallback>
                  <p:oleObj name="Ecuación" r:id="rId3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upo 21"/>
          <p:cNvGrpSpPr/>
          <p:nvPr/>
        </p:nvGrpSpPr>
        <p:grpSpPr>
          <a:xfrm>
            <a:off x="3773524" y="3769875"/>
            <a:ext cx="342900" cy="342900"/>
            <a:chOff x="2888244" y="3068960"/>
            <a:chExt cx="342900" cy="342900"/>
          </a:xfrm>
        </p:grpSpPr>
        <p:sp>
          <p:nvSpPr>
            <p:cNvPr id="23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13" name="Ecuación" r:id="rId5" imgW="101520" imgH="139680" progId="Equation.3">
                    <p:embed/>
                  </p:oleObj>
                </mc:Choice>
                <mc:Fallback>
                  <p:oleObj name="Ecuación" r:id="rId5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upo 24"/>
          <p:cNvGrpSpPr/>
          <p:nvPr/>
        </p:nvGrpSpPr>
        <p:grpSpPr>
          <a:xfrm>
            <a:off x="5652120" y="3769875"/>
            <a:ext cx="342900" cy="342900"/>
            <a:chOff x="2888244" y="3068960"/>
            <a:chExt cx="342900" cy="342900"/>
          </a:xfrm>
        </p:grpSpPr>
        <p:sp>
          <p:nvSpPr>
            <p:cNvPr id="26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14" name="Ecuación" r:id="rId6" imgW="101520" imgH="139680" progId="Equation.3">
                    <p:embed/>
                  </p:oleObj>
                </mc:Choice>
                <mc:Fallback>
                  <p:oleObj name="Ecuación" r:id="rId6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upo 27"/>
          <p:cNvGrpSpPr/>
          <p:nvPr/>
        </p:nvGrpSpPr>
        <p:grpSpPr>
          <a:xfrm>
            <a:off x="6060364" y="3773367"/>
            <a:ext cx="342900" cy="342900"/>
            <a:chOff x="2888244" y="3068960"/>
            <a:chExt cx="342900" cy="342900"/>
          </a:xfrm>
        </p:grpSpPr>
        <p:sp>
          <p:nvSpPr>
            <p:cNvPr id="29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15" name="Ecuación" r:id="rId7" imgW="101520" imgH="139680" progId="Equation.3">
                    <p:embed/>
                  </p:oleObj>
                </mc:Choice>
                <mc:Fallback>
                  <p:oleObj name="Ecuación" r:id="rId7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upo 30"/>
          <p:cNvGrpSpPr/>
          <p:nvPr/>
        </p:nvGrpSpPr>
        <p:grpSpPr>
          <a:xfrm>
            <a:off x="6465116" y="3769875"/>
            <a:ext cx="342900" cy="342900"/>
            <a:chOff x="2888244" y="3068960"/>
            <a:chExt cx="342900" cy="342900"/>
          </a:xfrm>
        </p:grpSpPr>
        <p:sp>
          <p:nvSpPr>
            <p:cNvPr id="32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16" name="Ecuación" r:id="rId8" imgW="101520" imgH="139680" progId="Equation.3">
                    <p:embed/>
                  </p:oleObj>
                </mc:Choice>
                <mc:Fallback>
                  <p:oleObj name="Ecuación" r:id="rId8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upo 33"/>
          <p:cNvGrpSpPr/>
          <p:nvPr/>
        </p:nvGrpSpPr>
        <p:grpSpPr>
          <a:xfrm>
            <a:off x="8076588" y="3769875"/>
            <a:ext cx="342900" cy="342900"/>
            <a:chOff x="2888244" y="3068960"/>
            <a:chExt cx="342900" cy="342900"/>
          </a:xfrm>
        </p:grpSpPr>
        <p:sp>
          <p:nvSpPr>
            <p:cNvPr id="35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17" name="Ecuación" r:id="rId9" imgW="101520" imgH="139680" progId="Equation.3">
                    <p:embed/>
                  </p:oleObj>
                </mc:Choice>
                <mc:Fallback>
                  <p:oleObj name="Ecuación" r:id="rId9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Grupo 36"/>
          <p:cNvGrpSpPr/>
          <p:nvPr/>
        </p:nvGrpSpPr>
        <p:grpSpPr>
          <a:xfrm>
            <a:off x="3340328" y="3769875"/>
            <a:ext cx="342900" cy="342900"/>
            <a:chOff x="4283968" y="3429000"/>
            <a:chExt cx="342900" cy="342900"/>
          </a:xfrm>
        </p:grpSpPr>
        <p:sp>
          <p:nvSpPr>
            <p:cNvPr id="38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18" name="Ecuación" r:id="rId10" imgW="75960" imgH="126720" progId="Equation.3">
                    <p:embed/>
                  </p:oleObj>
                </mc:Choice>
                <mc:Fallback>
                  <p:oleObj name="Ecuación" r:id="rId10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Grupo 39"/>
          <p:cNvGrpSpPr/>
          <p:nvPr/>
        </p:nvGrpSpPr>
        <p:grpSpPr>
          <a:xfrm>
            <a:off x="4188432" y="3769599"/>
            <a:ext cx="342900" cy="342900"/>
            <a:chOff x="4283968" y="3429000"/>
            <a:chExt cx="342900" cy="342900"/>
          </a:xfrm>
        </p:grpSpPr>
        <p:sp>
          <p:nvSpPr>
            <p:cNvPr id="41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19" name="Ecuación" r:id="rId12" imgW="75960" imgH="126720" progId="Equation.3">
                    <p:embed/>
                  </p:oleObj>
                </mc:Choice>
                <mc:Fallback>
                  <p:oleObj name="Ecuación" r:id="rId12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Grupo 42"/>
          <p:cNvGrpSpPr/>
          <p:nvPr/>
        </p:nvGrpSpPr>
        <p:grpSpPr>
          <a:xfrm>
            <a:off x="4600144" y="3769599"/>
            <a:ext cx="342900" cy="342900"/>
            <a:chOff x="4283968" y="3429000"/>
            <a:chExt cx="342900" cy="342900"/>
          </a:xfrm>
        </p:grpSpPr>
        <p:sp>
          <p:nvSpPr>
            <p:cNvPr id="44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20" name="Ecuación" r:id="rId13" imgW="75960" imgH="126720" progId="Equation.3">
                    <p:embed/>
                  </p:oleObj>
                </mc:Choice>
                <mc:Fallback>
                  <p:oleObj name="Ecuación" r:id="rId13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Grupo 45"/>
          <p:cNvGrpSpPr/>
          <p:nvPr/>
        </p:nvGrpSpPr>
        <p:grpSpPr>
          <a:xfrm>
            <a:off x="6859988" y="3769599"/>
            <a:ext cx="342900" cy="342900"/>
            <a:chOff x="4283968" y="3429000"/>
            <a:chExt cx="342900" cy="342900"/>
          </a:xfrm>
        </p:grpSpPr>
        <p:sp>
          <p:nvSpPr>
            <p:cNvPr id="47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21" name="Ecuación" r:id="rId14" imgW="75960" imgH="126720" progId="Equation.3">
                    <p:embed/>
                  </p:oleObj>
                </mc:Choice>
                <mc:Fallback>
                  <p:oleObj name="Ecuación" r:id="rId14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upo 48"/>
          <p:cNvGrpSpPr/>
          <p:nvPr/>
        </p:nvGrpSpPr>
        <p:grpSpPr>
          <a:xfrm>
            <a:off x="7681716" y="3773367"/>
            <a:ext cx="342900" cy="342900"/>
            <a:chOff x="4283968" y="3429000"/>
            <a:chExt cx="342900" cy="342900"/>
          </a:xfrm>
        </p:grpSpPr>
        <p:sp>
          <p:nvSpPr>
            <p:cNvPr id="50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22" name="Ecuación" r:id="rId15" imgW="75960" imgH="126720" progId="Equation.3">
                    <p:embed/>
                  </p:oleObj>
                </mc:Choice>
                <mc:Fallback>
                  <p:oleObj name="Ecuación" r:id="rId15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Grupo 51"/>
          <p:cNvGrpSpPr/>
          <p:nvPr/>
        </p:nvGrpSpPr>
        <p:grpSpPr>
          <a:xfrm>
            <a:off x="7267084" y="3773367"/>
            <a:ext cx="342900" cy="342900"/>
            <a:chOff x="2888244" y="3068960"/>
            <a:chExt cx="342900" cy="342900"/>
          </a:xfrm>
        </p:grpSpPr>
        <p:sp>
          <p:nvSpPr>
            <p:cNvPr id="53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23" name="Ecuación" r:id="rId16" imgW="101520" imgH="139680" progId="Equation.3">
                    <p:embed/>
                  </p:oleObj>
                </mc:Choice>
                <mc:Fallback>
                  <p:oleObj name="Ecuación" r:id="rId16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矩形 58"/>
          <p:cNvSpPr/>
          <p:nvPr/>
        </p:nvSpPr>
        <p:spPr>
          <a:xfrm rot="5400000">
            <a:off x="5402643" y="-1957314"/>
            <a:ext cx="498951" cy="57606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23"/>
          <p:cNvSpPr txBox="1"/>
          <p:nvPr/>
        </p:nvSpPr>
        <p:spPr>
          <a:xfrm rot="10800000">
            <a:off x="4922157" y="74553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57" name="Grupo 56"/>
          <p:cNvGrpSpPr/>
          <p:nvPr/>
        </p:nvGrpSpPr>
        <p:grpSpPr>
          <a:xfrm>
            <a:off x="2905933" y="745539"/>
            <a:ext cx="342900" cy="342900"/>
            <a:chOff x="2888244" y="3068960"/>
            <a:chExt cx="342900" cy="342900"/>
          </a:xfrm>
        </p:grpSpPr>
        <p:sp>
          <p:nvSpPr>
            <p:cNvPr id="58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24" name="Ecuación" r:id="rId17" imgW="101520" imgH="139680" progId="Equation.3">
                    <p:embed/>
                  </p:oleObj>
                </mc:Choice>
                <mc:Fallback>
                  <p:oleObj name="Ecuación" r:id="rId17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Grupo 59"/>
          <p:cNvGrpSpPr/>
          <p:nvPr/>
        </p:nvGrpSpPr>
        <p:grpSpPr>
          <a:xfrm>
            <a:off x="3320568" y="740900"/>
            <a:ext cx="342900" cy="342900"/>
            <a:chOff x="2888244" y="3068960"/>
            <a:chExt cx="342900" cy="342900"/>
          </a:xfrm>
        </p:grpSpPr>
        <p:sp>
          <p:nvSpPr>
            <p:cNvPr id="61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25" name="Ecuación" r:id="rId18" imgW="101520" imgH="139680" progId="Equation.3">
                    <p:embed/>
                  </p:oleObj>
                </mc:Choice>
                <mc:Fallback>
                  <p:oleObj name="Ecuación" r:id="rId18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3" name="Grupo 62"/>
          <p:cNvGrpSpPr/>
          <p:nvPr/>
        </p:nvGrpSpPr>
        <p:grpSpPr>
          <a:xfrm>
            <a:off x="5642237" y="745539"/>
            <a:ext cx="342900" cy="342900"/>
            <a:chOff x="2888244" y="3068960"/>
            <a:chExt cx="342900" cy="342900"/>
          </a:xfrm>
        </p:grpSpPr>
        <p:sp>
          <p:nvSpPr>
            <p:cNvPr id="64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26" name="Ecuación" r:id="rId19" imgW="101520" imgH="139680" progId="Equation.3">
                    <p:embed/>
                  </p:oleObj>
                </mc:Choice>
                <mc:Fallback>
                  <p:oleObj name="Ecuación" r:id="rId19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6" name="Grupo 65"/>
          <p:cNvGrpSpPr/>
          <p:nvPr/>
        </p:nvGrpSpPr>
        <p:grpSpPr>
          <a:xfrm>
            <a:off x="7671836" y="747288"/>
            <a:ext cx="342900" cy="342900"/>
            <a:chOff x="2888244" y="3068960"/>
            <a:chExt cx="342900" cy="342900"/>
          </a:xfrm>
        </p:grpSpPr>
        <p:sp>
          <p:nvSpPr>
            <p:cNvPr id="67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27" name="Ecuación" r:id="rId20" imgW="101520" imgH="139680" progId="Equation.3">
                    <p:embed/>
                  </p:oleObj>
                </mc:Choice>
                <mc:Fallback>
                  <p:oleObj name="Ecuación" r:id="rId20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" name="Grupo 68"/>
          <p:cNvGrpSpPr/>
          <p:nvPr/>
        </p:nvGrpSpPr>
        <p:grpSpPr>
          <a:xfrm>
            <a:off x="6455233" y="745539"/>
            <a:ext cx="342900" cy="342900"/>
            <a:chOff x="2888244" y="3068960"/>
            <a:chExt cx="342900" cy="342900"/>
          </a:xfrm>
        </p:grpSpPr>
        <p:sp>
          <p:nvSpPr>
            <p:cNvPr id="70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28" name="Ecuación" r:id="rId21" imgW="101520" imgH="139680" progId="Equation.3">
                    <p:embed/>
                  </p:oleObj>
                </mc:Choice>
                <mc:Fallback>
                  <p:oleObj name="Ecuación" r:id="rId21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2" name="Grupo 71"/>
          <p:cNvGrpSpPr/>
          <p:nvPr/>
        </p:nvGrpSpPr>
        <p:grpSpPr>
          <a:xfrm>
            <a:off x="8066705" y="745539"/>
            <a:ext cx="342900" cy="342900"/>
            <a:chOff x="2888244" y="3068960"/>
            <a:chExt cx="342900" cy="342900"/>
          </a:xfrm>
        </p:grpSpPr>
        <p:sp>
          <p:nvSpPr>
            <p:cNvPr id="73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29" name="Ecuación" r:id="rId22" imgW="101520" imgH="139680" progId="Equation.3">
                    <p:embed/>
                  </p:oleObj>
                </mc:Choice>
                <mc:Fallback>
                  <p:oleObj name="Ecuación" r:id="rId22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5" name="Grupo 74"/>
          <p:cNvGrpSpPr/>
          <p:nvPr/>
        </p:nvGrpSpPr>
        <p:grpSpPr>
          <a:xfrm>
            <a:off x="5021188" y="745539"/>
            <a:ext cx="342900" cy="342900"/>
            <a:chOff x="4283968" y="3429000"/>
            <a:chExt cx="342900" cy="342900"/>
          </a:xfrm>
        </p:grpSpPr>
        <p:sp>
          <p:nvSpPr>
            <p:cNvPr id="76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30" name="Ecuación" r:id="rId23" imgW="75960" imgH="126720" progId="Equation.3">
                    <p:embed/>
                  </p:oleObj>
                </mc:Choice>
                <mc:Fallback>
                  <p:oleObj name="Ecuación" r:id="rId23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8" name="Grupo 77"/>
          <p:cNvGrpSpPr/>
          <p:nvPr/>
        </p:nvGrpSpPr>
        <p:grpSpPr>
          <a:xfrm>
            <a:off x="4178549" y="745263"/>
            <a:ext cx="342900" cy="342900"/>
            <a:chOff x="4283968" y="3429000"/>
            <a:chExt cx="342900" cy="342900"/>
          </a:xfrm>
        </p:grpSpPr>
        <p:sp>
          <p:nvSpPr>
            <p:cNvPr id="79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31" name="Ecuación" r:id="rId24" imgW="75960" imgH="126720" progId="Equation.3">
                    <p:embed/>
                  </p:oleObj>
                </mc:Choice>
                <mc:Fallback>
                  <p:oleObj name="Ecuación" r:id="rId24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4" name="Grupo 83"/>
          <p:cNvGrpSpPr/>
          <p:nvPr/>
        </p:nvGrpSpPr>
        <p:grpSpPr>
          <a:xfrm>
            <a:off x="6850105" y="745263"/>
            <a:ext cx="342900" cy="342900"/>
            <a:chOff x="4283968" y="3429000"/>
            <a:chExt cx="342900" cy="342900"/>
          </a:xfrm>
        </p:grpSpPr>
        <p:sp>
          <p:nvSpPr>
            <p:cNvPr id="85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32" name="Ecuación" r:id="rId25" imgW="75960" imgH="126720" progId="Equation.3">
                    <p:embed/>
                  </p:oleObj>
                </mc:Choice>
                <mc:Fallback>
                  <p:oleObj name="Ecuación" r:id="rId25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0" name="Grupo 89"/>
          <p:cNvGrpSpPr/>
          <p:nvPr/>
        </p:nvGrpSpPr>
        <p:grpSpPr>
          <a:xfrm>
            <a:off x="7257201" y="749031"/>
            <a:ext cx="342900" cy="342900"/>
            <a:chOff x="2888244" y="3068960"/>
            <a:chExt cx="342900" cy="342900"/>
          </a:xfrm>
        </p:grpSpPr>
        <p:sp>
          <p:nvSpPr>
            <p:cNvPr id="91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9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33" name="Ecuación" r:id="rId26" imgW="101520" imgH="139680" progId="Equation.3">
                    <p:embed/>
                  </p:oleObj>
                </mc:Choice>
                <mc:Fallback>
                  <p:oleObj name="Ecuación" r:id="rId26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" name="文字方塊 59"/>
          <p:cNvSpPr txBox="1"/>
          <p:nvPr/>
        </p:nvSpPr>
        <p:spPr>
          <a:xfrm>
            <a:off x="251520" y="735087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sequence</a:t>
            </a:r>
          </a:p>
        </p:txBody>
      </p:sp>
      <p:grpSp>
        <p:nvGrpSpPr>
          <p:cNvPr id="95" name="Grupo 94"/>
          <p:cNvGrpSpPr/>
          <p:nvPr/>
        </p:nvGrpSpPr>
        <p:grpSpPr>
          <a:xfrm>
            <a:off x="3725320" y="747288"/>
            <a:ext cx="342900" cy="342900"/>
            <a:chOff x="2888244" y="3068960"/>
            <a:chExt cx="342900" cy="342900"/>
          </a:xfrm>
        </p:grpSpPr>
        <p:sp>
          <p:nvSpPr>
            <p:cNvPr id="96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9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34" name="Ecuación" r:id="rId27" imgW="101520" imgH="139680" progId="Equation.3">
                    <p:embed/>
                  </p:oleObj>
                </mc:Choice>
                <mc:Fallback>
                  <p:oleObj name="Ecuación" r:id="rId27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8" name="Grupo 97"/>
          <p:cNvGrpSpPr/>
          <p:nvPr/>
        </p:nvGrpSpPr>
        <p:grpSpPr>
          <a:xfrm>
            <a:off x="4603064" y="747811"/>
            <a:ext cx="342900" cy="342900"/>
            <a:chOff x="2888244" y="3068960"/>
            <a:chExt cx="342900" cy="342900"/>
          </a:xfrm>
        </p:grpSpPr>
        <p:sp>
          <p:nvSpPr>
            <p:cNvPr id="99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0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954338" y="3096065"/>
            <a:ext cx="21748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35" name="Ecuación" r:id="rId28" imgW="101520" imgH="139680" progId="Equation.3">
                    <p:embed/>
                  </p:oleObj>
                </mc:Choice>
                <mc:Fallback>
                  <p:oleObj name="Ecuación" r:id="rId28" imgW="1015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338" y="3096065"/>
                          <a:ext cx="21748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1" name="Grupo 100"/>
          <p:cNvGrpSpPr/>
          <p:nvPr/>
        </p:nvGrpSpPr>
        <p:grpSpPr>
          <a:xfrm>
            <a:off x="6060640" y="747288"/>
            <a:ext cx="342900" cy="342900"/>
            <a:chOff x="4283968" y="3429000"/>
            <a:chExt cx="342900" cy="342900"/>
          </a:xfrm>
        </p:grpSpPr>
        <p:sp>
          <p:nvSpPr>
            <p:cNvPr id="102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0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382779" y="3449337"/>
            <a:ext cx="161925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36" name="Ecuación" r:id="rId29" imgW="75960" imgH="126720" progId="Equation.3">
                    <p:embed/>
                  </p:oleObj>
                </mc:Choice>
                <mc:Fallback>
                  <p:oleObj name="Ecuación" r:id="rId29" imgW="759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779" y="3449337"/>
                          <a:ext cx="161925" cy="27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ángulo redondeado 103"/>
              <p:cNvSpPr/>
              <p:nvPr/>
            </p:nvSpPr>
            <p:spPr>
              <a:xfrm>
                <a:off x="251520" y="1700808"/>
                <a:ext cx="3600400" cy="1368152"/>
              </a:xfrm>
              <a:prstGeom prst="round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/>
                  <a:t>True</a:t>
                </a:r>
              </a:p>
              <a:p>
                <a:pPr algn="ctr"/>
                <a:r>
                  <a:rPr lang="en-US" sz="2800" b="1" dirty="0" smtClean="0"/>
                  <a:t>Dependencies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lang="es-E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𝑥</m:t>
                        </m:r>
                      </m:e>
                      <m:sub>
                        <m:r>
                          <a:rPr lang="es-E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𝑡</m:t>
                        </m:r>
                        <m:r>
                          <a:rPr lang="es-E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n-US" sz="2800" b="1" dirty="0" smtClean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lang="es-E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𝑥</m:t>
                        </m:r>
                      </m:e>
                      <m:sub>
                        <m:r>
                          <a:rPr lang="es-E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𝑡</m:t>
                        </m:r>
                        <m:r>
                          <a:rPr lang="es-E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−8</m:t>
                        </m:r>
                      </m:sub>
                    </m:sSub>
                  </m:oMath>
                </a14:m>
                <a:endParaRPr lang="en-US" sz="2800" b="1" dirty="0" smtClean="0"/>
              </a:p>
            </p:txBody>
          </p:sp>
        </mc:Choice>
        <mc:Fallback xmlns="">
          <p:sp>
            <p:nvSpPr>
              <p:cNvPr id="104" name="Rectángulo redondeado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700808"/>
                <a:ext cx="3600400" cy="1368152"/>
              </a:xfrm>
              <a:prstGeom prst="round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ángulo 111"/>
              <p:cNvSpPr/>
              <p:nvPr/>
            </p:nvSpPr>
            <p:spPr>
              <a:xfrm>
                <a:off x="3059832" y="4221088"/>
                <a:ext cx="28691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……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</m:t>
                              </m:r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</m:t>
                          </m:r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112" name="Rectángulo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4221088"/>
                <a:ext cx="2869183" cy="4001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ángulo 112"/>
              <p:cNvSpPr/>
              <p:nvPr/>
            </p:nvSpPr>
            <p:spPr>
              <a:xfrm>
                <a:off x="3438641" y="260648"/>
                <a:ext cx="29335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……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 ………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Rectángulo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641" y="260648"/>
                <a:ext cx="2933559" cy="400110"/>
              </a:xfrm>
              <a:prstGeom prst="rect">
                <a:avLst/>
              </a:prstGeom>
              <a:blipFill rotWithShape="0">
                <a:blip r:embed="rId3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Flecha arriba 113"/>
          <p:cNvSpPr/>
          <p:nvPr/>
        </p:nvSpPr>
        <p:spPr>
          <a:xfrm>
            <a:off x="5004048" y="3212976"/>
            <a:ext cx="648072" cy="360040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/>
          </a:p>
        </p:txBody>
      </p:sp>
      <p:sp>
        <p:nvSpPr>
          <p:cNvPr id="115" name="Flecha arriba 114"/>
          <p:cNvSpPr/>
          <p:nvPr/>
        </p:nvSpPr>
        <p:spPr>
          <a:xfrm>
            <a:off x="4959336" y="1196752"/>
            <a:ext cx="648072" cy="360040"/>
          </a:xfrm>
          <a:prstGeom prst="up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/>
          </a:p>
        </p:txBody>
      </p:sp>
      <p:sp>
        <p:nvSpPr>
          <p:cNvPr id="105" name="Rectángulo redondeado 104"/>
          <p:cNvSpPr/>
          <p:nvPr/>
        </p:nvSpPr>
        <p:spPr>
          <a:xfrm>
            <a:off x="4067944" y="1628800"/>
            <a:ext cx="2705095" cy="144016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smtClean="0"/>
              <a:t>RNN</a:t>
            </a:r>
          </a:p>
          <a:p>
            <a:pPr algn="ctr"/>
            <a:r>
              <a:rPr lang="en-US" sz="2800" b="1" dirty="0" smtClean="0"/>
              <a:t>model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23728" y="5085184"/>
            <a:ext cx="6264696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Expected cross entropy loss if the model</a:t>
            </a:r>
            <a:r>
              <a:rPr lang="en-US" sz="2400" dirty="0"/>
              <a:t>:</a:t>
            </a:r>
          </a:p>
          <a:p>
            <a:r>
              <a:rPr lang="en-US" sz="2400" dirty="0"/>
              <a:t>- learns neither dependency: 0.661563238158</a:t>
            </a:r>
          </a:p>
          <a:p>
            <a:r>
              <a:rPr lang="en-US" sz="2400" dirty="0"/>
              <a:t>- learns first dependency:   0.519166699707</a:t>
            </a:r>
          </a:p>
          <a:p>
            <a:r>
              <a:rPr lang="en-US" sz="2400" dirty="0"/>
              <a:t>- learns both dependencies:  0.454454367449</a:t>
            </a:r>
          </a:p>
        </p:txBody>
      </p:sp>
    </p:spTree>
    <p:extLst>
      <p:ext uri="{BB962C8B-B14F-4D97-AF65-F5344CB8AC3E}">
        <p14:creationId xmlns:p14="http://schemas.microsoft.com/office/powerpoint/2010/main" val="7387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方塊 59"/>
          <p:cNvSpPr txBox="1"/>
          <p:nvPr/>
        </p:nvSpPr>
        <p:spPr>
          <a:xfrm>
            <a:off x="2339752" y="4725144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7030A0"/>
                </a:solidFill>
              </a:rPr>
              <a:t>MSTC_RNN_1.ipynb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263684" y="2924944"/>
            <a:ext cx="616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 smtClean="0"/>
              <a:t>We will start with </a:t>
            </a:r>
            <a:r>
              <a:rPr lang="en-US" altLang="zh-TW" sz="3600" b="1" dirty="0"/>
              <a:t>a </a:t>
            </a:r>
            <a:r>
              <a:rPr lang="en-US" altLang="zh-TW" sz="3600" b="1" dirty="0" err="1" smtClean="0"/>
              <a:t>BasicRNNCell</a:t>
            </a:r>
            <a:endParaRPr lang="en-US" altLang="zh-TW" sz="3600" b="1" dirty="0"/>
          </a:p>
        </p:txBody>
      </p:sp>
    </p:spTree>
    <p:extLst>
      <p:ext uri="{BB962C8B-B14F-4D97-AF65-F5344CB8AC3E}">
        <p14:creationId xmlns:p14="http://schemas.microsoft.com/office/powerpoint/2010/main" val="5415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11560" y="1556792"/>
            <a:ext cx="77768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Generate our binary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Prepare for feeding data into the graph: </a:t>
            </a:r>
            <a:r>
              <a:rPr lang="en-US" sz="2800" i="1" dirty="0" smtClean="0"/>
              <a:t>from raw data to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755576" y="332656"/>
            <a:ext cx="3561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First</a:t>
            </a:r>
            <a:r>
              <a:rPr lang="en-US" sz="2800" b="1" dirty="0" smtClean="0"/>
              <a:t>: dealing with data</a:t>
            </a:r>
          </a:p>
        </p:txBody>
      </p:sp>
    </p:spTree>
    <p:extLst>
      <p:ext uri="{BB962C8B-B14F-4D97-AF65-F5344CB8AC3E}">
        <p14:creationId xmlns:p14="http://schemas.microsoft.com/office/powerpoint/2010/main" val="11015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26296"/>
            <a:ext cx="1447882" cy="81081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59632" y="116632"/>
            <a:ext cx="777686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Prepare for feeding data into the graph: </a:t>
            </a:r>
            <a:r>
              <a:rPr lang="en-US" sz="3200" i="1" dirty="0" smtClean="0"/>
              <a:t>from raw data to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827584" y="2132856"/>
            <a:ext cx="74168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Remember: Neural </a:t>
            </a:r>
            <a:r>
              <a:rPr lang="en-US" sz="2800" dirty="0"/>
              <a:t>networks are trained by approximating the gradient of loss function </a:t>
            </a:r>
            <a:r>
              <a:rPr lang="en-US" sz="2800" dirty="0" smtClean="0"/>
              <a:t>using only </a:t>
            </a:r>
            <a:r>
              <a:rPr lang="en-US" sz="2800" dirty="0"/>
              <a:t>a small subset of the data, also known as a mini-batch. </a:t>
            </a:r>
          </a:p>
        </p:txBody>
      </p:sp>
    </p:spTree>
    <p:extLst>
      <p:ext uri="{BB962C8B-B14F-4D97-AF65-F5344CB8AC3E}">
        <p14:creationId xmlns:p14="http://schemas.microsoft.com/office/powerpoint/2010/main" val="32671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26296"/>
            <a:ext cx="1447882" cy="81081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59632" y="116632"/>
            <a:ext cx="777686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Prepare for feeding data into the graph: </a:t>
            </a:r>
            <a:r>
              <a:rPr lang="en-US" sz="2800" i="1" dirty="0" smtClean="0"/>
              <a:t>from raw data to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2799510" y="855384"/>
            <a:ext cx="5319554" cy="614630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914526" y="5877272"/>
            <a:ext cx="20381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i="1" dirty="0">
                <a:solidFill>
                  <a:srgbClr val="FF0000"/>
                </a:solidFill>
              </a:rPr>
              <a:t>m</a:t>
            </a:r>
            <a:r>
              <a:rPr lang="en-US" sz="2800" b="1" i="1" dirty="0" smtClean="0">
                <a:solidFill>
                  <a:srgbClr val="FF0000"/>
                </a:solidFill>
              </a:rPr>
              <a:t>ini-batches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458142" y="2492896"/>
            <a:ext cx="1247969" cy="83099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sz="2000" b="1" i="1" dirty="0" err="1" smtClean="0">
                <a:solidFill>
                  <a:srgbClr val="FF0000"/>
                </a:solidFill>
              </a:rPr>
              <a:t>batch_size</a:t>
            </a:r>
            <a:endParaRPr lang="en-US" sz="2000" b="1" i="1" dirty="0" smtClean="0">
              <a:solidFill>
                <a:srgbClr val="FF0000"/>
              </a:solidFill>
            </a:endParaRPr>
          </a:p>
          <a:p>
            <a:pPr lvl="0" algn="ctr"/>
            <a:r>
              <a:rPr lang="en-US" sz="2000" b="1" i="1" dirty="0" smtClean="0">
                <a:solidFill>
                  <a:srgbClr val="FF0000"/>
                </a:solidFill>
              </a:rPr>
              <a:t>200</a:t>
            </a:r>
          </a:p>
          <a:p>
            <a:pPr lvl="0" algn="ctr"/>
            <a:endParaRPr lang="en-US" sz="800" b="1" i="1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179262" y="4149080"/>
            <a:ext cx="1707968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s-ES" sz="2000" b="1" i="1" dirty="0" smtClean="0">
                <a:solidFill>
                  <a:srgbClr val="FF0000"/>
                </a:solidFill>
              </a:rPr>
              <a:t> </a:t>
            </a:r>
            <a:r>
              <a:rPr lang="es-ES" sz="2000" b="1" i="1" dirty="0" err="1" smtClean="0">
                <a:solidFill>
                  <a:srgbClr val="FF0000"/>
                </a:solidFill>
              </a:rPr>
              <a:t>num_steps</a:t>
            </a:r>
            <a:r>
              <a:rPr lang="es-ES" sz="2000" b="1" i="1" dirty="0" smtClean="0">
                <a:solidFill>
                  <a:srgbClr val="FF0000"/>
                </a:solidFill>
              </a:rPr>
              <a:t>=5  </a:t>
            </a:r>
            <a:endParaRPr lang="en-US" sz="2000" b="1" i="1" dirty="0" smtClean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748569" y="1700808"/>
            <a:ext cx="150977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algn="ctr"/>
            <a:r>
              <a:rPr lang="es-ES" sz="2000" b="1" i="1" dirty="0" smtClean="0">
                <a:solidFill>
                  <a:srgbClr val="FF0000"/>
                </a:solidFill>
              </a:rPr>
              <a:t>   1M data     </a:t>
            </a:r>
            <a:endParaRPr lang="en-US" sz="2000" b="1" i="1" dirty="0" smtClean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23528" y="4653136"/>
            <a:ext cx="31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def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gen_epochs</a:t>
            </a:r>
            <a:r>
              <a:rPr lang="en-US" dirty="0"/>
              <a:t>(n, </a:t>
            </a:r>
            <a:r>
              <a:rPr lang="en-US" dirty="0" err="1"/>
              <a:t>num_steps</a:t>
            </a:r>
            <a:r>
              <a:rPr lang="en-US" dirty="0"/>
              <a:t>):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51520" y="55892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def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gen_batch</a:t>
            </a:r>
            <a:r>
              <a:rPr lang="en-US" dirty="0"/>
              <a:t>(</a:t>
            </a:r>
            <a:r>
              <a:rPr lang="en-US" dirty="0" err="1"/>
              <a:t>raw_data</a:t>
            </a:r>
            <a:r>
              <a:rPr lang="en-US" dirty="0"/>
              <a:t>, </a:t>
            </a:r>
            <a:r>
              <a:rPr lang="en-US" dirty="0" err="1"/>
              <a:t>batch_size</a:t>
            </a:r>
            <a:r>
              <a:rPr lang="en-US" dirty="0"/>
              <a:t>, </a:t>
            </a:r>
            <a:r>
              <a:rPr lang="en-US" dirty="0" err="1"/>
              <a:t>num_steps</a:t>
            </a:r>
            <a:r>
              <a:rPr lang="en-US" dirty="0"/>
              <a:t>):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7380312" y="4293096"/>
            <a:ext cx="139147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y</a:t>
            </a:r>
            <a:r>
              <a:rPr lang="en-US" b="1" dirty="0" smtClean="0">
                <a:solidFill>
                  <a:srgbClr val="00B050"/>
                </a:solidFill>
              </a:rPr>
              <a:t>ield </a:t>
            </a:r>
            <a:r>
              <a:rPr lang="en-US" dirty="0" smtClean="0"/>
              <a:t>instead </a:t>
            </a:r>
          </a:p>
          <a:p>
            <a:r>
              <a:rPr lang="en-US" dirty="0" smtClean="0"/>
              <a:t>of return</a:t>
            </a:r>
          </a:p>
          <a:p>
            <a:r>
              <a:rPr lang="en-US" b="1" dirty="0" smtClean="0"/>
              <a:t>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3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2420888"/>
            <a:ext cx="6175241" cy="338437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3528" y="188640"/>
            <a:ext cx="82089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70C0"/>
                </a:solidFill>
              </a:rPr>
              <a:t>train_network</a:t>
            </a:r>
            <a:r>
              <a:rPr lang="en-US" sz="2000" dirty="0"/>
              <a:t>(</a:t>
            </a:r>
            <a:r>
              <a:rPr lang="en-US" sz="2000" dirty="0" err="1"/>
              <a:t>num_epochs</a:t>
            </a:r>
            <a:r>
              <a:rPr lang="en-US" sz="2000" dirty="0"/>
              <a:t>, </a:t>
            </a:r>
            <a:r>
              <a:rPr lang="en-US" sz="2000" dirty="0" err="1"/>
              <a:t>num_steps</a:t>
            </a:r>
            <a:r>
              <a:rPr lang="en-US" sz="2000" dirty="0"/>
              <a:t>, </a:t>
            </a:r>
            <a:r>
              <a:rPr lang="en-US" sz="2000" dirty="0" err="1"/>
              <a:t>state_size</a:t>
            </a:r>
            <a:r>
              <a:rPr lang="en-US" sz="2000" dirty="0"/>
              <a:t>=4, verbose=True</a:t>
            </a:r>
            <a:r>
              <a:rPr lang="en-US" sz="2000" dirty="0" smtClean="0"/>
              <a:t>):</a:t>
            </a:r>
          </a:p>
          <a:p>
            <a:r>
              <a:rPr lang="es-ES" sz="2000" dirty="0"/>
              <a:t>	</a:t>
            </a:r>
            <a:r>
              <a:rPr lang="es-ES" sz="2000" dirty="0" smtClean="0"/>
              <a:t>…..</a:t>
            </a:r>
          </a:p>
          <a:p>
            <a:r>
              <a:rPr lang="es-ES" sz="2000" dirty="0"/>
              <a:t>	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idx</a:t>
            </a:r>
            <a:r>
              <a:rPr lang="es-ES" sz="2000" dirty="0"/>
              <a:t>, </a:t>
            </a:r>
            <a:r>
              <a:rPr lang="es-ES" sz="2000" dirty="0" err="1"/>
              <a:t>epoch</a:t>
            </a:r>
            <a:r>
              <a:rPr lang="es-ES" sz="2000" dirty="0"/>
              <a:t> in </a:t>
            </a:r>
            <a:r>
              <a:rPr lang="es-ES" sz="2000" b="1" dirty="0" err="1">
                <a:solidFill>
                  <a:srgbClr val="0070C0"/>
                </a:solidFill>
              </a:rPr>
              <a:t>enumerate</a:t>
            </a:r>
            <a:r>
              <a:rPr lang="es-ES" sz="2000" dirty="0"/>
              <a:t>(</a:t>
            </a:r>
            <a:r>
              <a:rPr lang="es-ES" sz="2000" dirty="0" err="1"/>
              <a:t>gen_epochs</a:t>
            </a:r>
            <a:r>
              <a:rPr lang="es-ES" sz="2000" dirty="0"/>
              <a:t>(</a:t>
            </a:r>
            <a:r>
              <a:rPr lang="es-ES" sz="2000" dirty="0" err="1"/>
              <a:t>num_epochs</a:t>
            </a:r>
            <a:r>
              <a:rPr lang="es-ES" sz="2000" dirty="0"/>
              <a:t>, </a:t>
            </a:r>
            <a:r>
              <a:rPr lang="es-ES" sz="2000" dirty="0" err="1"/>
              <a:t>num_steps</a:t>
            </a:r>
            <a:r>
              <a:rPr lang="es-ES" sz="2000" dirty="0"/>
              <a:t>)):</a:t>
            </a:r>
          </a:p>
          <a:p>
            <a:r>
              <a:rPr lang="es-ES" sz="2000" dirty="0" smtClean="0"/>
              <a:t>		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/>
              <a:t>step</a:t>
            </a:r>
            <a:r>
              <a:rPr lang="es-ES" sz="2000" dirty="0"/>
              <a:t>, </a:t>
            </a:r>
            <a:r>
              <a:rPr lang="es-ES" sz="2000" b="1" dirty="0">
                <a:solidFill>
                  <a:srgbClr val="0070C0"/>
                </a:solidFill>
              </a:rPr>
              <a:t>(X, Y) in </a:t>
            </a:r>
            <a:r>
              <a:rPr lang="es-ES" sz="2000" b="1" dirty="0" err="1">
                <a:solidFill>
                  <a:srgbClr val="0070C0"/>
                </a:solidFill>
              </a:rPr>
              <a:t>enumerate</a:t>
            </a:r>
            <a:r>
              <a:rPr lang="es-ES" sz="2000" b="1" dirty="0">
                <a:solidFill>
                  <a:srgbClr val="0070C0"/>
                </a:solidFill>
              </a:rPr>
              <a:t>(</a:t>
            </a:r>
            <a:r>
              <a:rPr lang="es-ES" sz="2000" b="1" dirty="0" err="1">
                <a:solidFill>
                  <a:srgbClr val="0070C0"/>
                </a:solidFill>
              </a:rPr>
              <a:t>epoch</a:t>
            </a:r>
            <a:r>
              <a:rPr lang="es-ES" sz="2000" b="1" dirty="0">
                <a:solidFill>
                  <a:srgbClr val="0070C0"/>
                </a:solidFill>
              </a:rPr>
              <a:t>):</a:t>
            </a:r>
          </a:p>
          <a:p>
            <a:r>
              <a:rPr lang="es-ES" sz="2000" dirty="0" smtClean="0"/>
              <a:t>		</a:t>
            </a:r>
            <a:r>
              <a:rPr lang="es-ES" sz="2000" dirty="0" err="1" smtClean="0"/>
              <a:t>sess.run</a:t>
            </a:r>
            <a:r>
              <a:rPr lang="es-ES" sz="2000" dirty="0"/>
              <a:t>([</a:t>
            </a:r>
            <a:r>
              <a:rPr lang="es-ES" sz="2000" dirty="0" err="1" smtClean="0"/>
              <a:t>losses_last,total_loss,final_state,train_step</a:t>
            </a:r>
            <a:r>
              <a:rPr lang="es-ES" sz="2000" dirty="0"/>
              <a:t>],</a:t>
            </a:r>
          </a:p>
          <a:p>
            <a:r>
              <a:rPr lang="es-ES" sz="2000" dirty="0"/>
              <a:t>                                  </a:t>
            </a:r>
            <a:r>
              <a:rPr lang="es-ES" sz="2000" b="1" dirty="0" err="1"/>
              <a:t>feed_dict</a:t>
            </a:r>
            <a:r>
              <a:rPr lang="es-ES" sz="2000" dirty="0"/>
              <a:t>={</a:t>
            </a:r>
            <a:r>
              <a:rPr lang="es-ES" sz="2000" b="1" dirty="0" err="1">
                <a:solidFill>
                  <a:srgbClr val="0070C0"/>
                </a:solidFill>
              </a:rPr>
              <a:t>x:X</a:t>
            </a:r>
            <a:r>
              <a:rPr lang="es-ES" sz="2000" b="1" dirty="0">
                <a:solidFill>
                  <a:srgbClr val="0070C0"/>
                </a:solidFill>
              </a:rPr>
              <a:t>, y:Y</a:t>
            </a:r>
            <a:r>
              <a:rPr lang="es-ES" sz="2000" dirty="0"/>
              <a:t>, </a:t>
            </a:r>
            <a:r>
              <a:rPr lang="es-ES" sz="2000" dirty="0" err="1"/>
              <a:t>init_state:training_state</a:t>
            </a:r>
            <a:r>
              <a:rPr lang="es-ES" sz="2000" dirty="0"/>
              <a:t>})</a:t>
            </a:r>
            <a:endParaRPr lang="en-US" sz="2000" dirty="0"/>
          </a:p>
        </p:txBody>
      </p:sp>
      <p:sp>
        <p:nvSpPr>
          <p:cNvPr id="6" name="Rectángulo 5"/>
          <p:cNvSpPr/>
          <p:nvPr/>
        </p:nvSpPr>
        <p:spPr>
          <a:xfrm>
            <a:off x="1043608" y="5733256"/>
            <a:ext cx="74168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x = </a:t>
            </a:r>
            <a:r>
              <a:rPr lang="en-US" sz="2000" b="1" dirty="0" err="1"/>
              <a:t>tf.placeholder</a:t>
            </a:r>
            <a:r>
              <a:rPr lang="en-US" sz="2000" dirty="0"/>
              <a:t>(tf.int32, [</a:t>
            </a:r>
            <a:r>
              <a:rPr lang="en-US" sz="2000" dirty="0" err="1"/>
              <a:t>batch_size</a:t>
            </a:r>
            <a:r>
              <a:rPr lang="en-US" sz="2000" dirty="0"/>
              <a:t>, </a:t>
            </a:r>
            <a:r>
              <a:rPr lang="en-US" sz="2000" dirty="0" err="1"/>
              <a:t>num_steps</a:t>
            </a:r>
            <a:r>
              <a:rPr lang="en-US" sz="2000" dirty="0"/>
              <a:t>], name='</a:t>
            </a:r>
            <a:r>
              <a:rPr lang="en-US" sz="2000" dirty="0" err="1"/>
              <a:t>input_placeholder</a:t>
            </a:r>
            <a:r>
              <a:rPr lang="en-US" sz="2000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82196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16632"/>
            <a:ext cx="5218893" cy="637413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995936" y="404664"/>
            <a:ext cx="4572000" cy="1292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sz="2000" b="1" dirty="0" err="1">
                <a:solidFill>
                  <a:srgbClr val="00B050"/>
                </a:solidFill>
              </a:rPr>
              <a:t>x_one_hot</a:t>
            </a:r>
            <a:r>
              <a:rPr lang="en-US" sz="2000" dirty="0"/>
              <a:t> = </a:t>
            </a:r>
            <a:r>
              <a:rPr lang="en-US" sz="2000" dirty="0" err="1"/>
              <a:t>tf.one_hot</a:t>
            </a:r>
            <a:r>
              <a:rPr lang="en-US" sz="2000" dirty="0"/>
              <a:t>(</a:t>
            </a:r>
            <a:r>
              <a:rPr lang="en-US" sz="2000" dirty="0" err="1"/>
              <a:t>tf.cast</a:t>
            </a:r>
            <a:r>
              <a:rPr lang="en-US" sz="2000" dirty="0"/>
              <a:t>(</a:t>
            </a:r>
            <a:r>
              <a:rPr lang="en-US" sz="2000" dirty="0" err="1"/>
              <a:t>tf.transpose</a:t>
            </a:r>
            <a:r>
              <a:rPr lang="en-US" sz="2000" dirty="0"/>
              <a:t>(x, perm=[1, 0]), tf.int64), </a:t>
            </a:r>
            <a:r>
              <a:rPr lang="en-US" sz="2000" dirty="0" err="1"/>
              <a:t>num_classes</a:t>
            </a:r>
            <a:r>
              <a:rPr lang="en-US" sz="2000" dirty="0"/>
              <a:t>, 1,0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6" name="Rectángulo 5"/>
          <p:cNvSpPr/>
          <p:nvPr/>
        </p:nvSpPr>
        <p:spPr>
          <a:xfrm>
            <a:off x="4860032" y="3861048"/>
            <a:ext cx="4104456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2000" b="1" dirty="0" err="1">
                <a:solidFill>
                  <a:srgbClr val="0070C0"/>
                </a:solidFill>
              </a:rPr>
              <a:t>rnn_inputs</a:t>
            </a:r>
            <a:r>
              <a:rPr lang="en-US" sz="2000" dirty="0"/>
              <a:t> = </a:t>
            </a:r>
            <a:r>
              <a:rPr lang="en-US" sz="2000" dirty="0" err="1"/>
              <a:t>tf.unpack</a:t>
            </a:r>
            <a:r>
              <a:rPr lang="en-US" sz="2000" dirty="0"/>
              <a:t>(</a:t>
            </a:r>
            <a:r>
              <a:rPr lang="en-US" sz="2000" dirty="0" err="1"/>
              <a:t>tf.cast</a:t>
            </a:r>
            <a:r>
              <a:rPr lang="en-US" sz="2000" dirty="0"/>
              <a:t>(</a:t>
            </a:r>
            <a:r>
              <a:rPr lang="en-US" sz="2000" dirty="0" err="1"/>
              <a:t>x_one_hot</a:t>
            </a:r>
            <a:r>
              <a:rPr lang="en-US" sz="2000" dirty="0"/>
              <a:t>, tf.float32))</a:t>
            </a:r>
          </a:p>
        </p:txBody>
      </p:sp>
    </p:spTree>
    <p:extLst>
      <p:ext uri="{BB962C8B-B14F-4D97-AF65-F5344CB8AC3E}">
        <p14:creationId xmlns:p14="http://schemas.microsoft.com/office/powerpoint/2010/main" val="34408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49080"/>
            <a:ext cx="6552728" cy="26330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16632"/>
            <a:ext cx="5436095" cy="413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88640"/>
            <a:ext cx="3608185" cy="648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  <a:blipFill rotWithShape="0">
                <a:blip r:embed="rId5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9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16632"/>
            <a:ext cx="5436095" cy="413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88640"/>
            <a:ext cx="3608185" cy="648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  <a:blipFill rotWithShape="0"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4509120"/>
            <a:ext cx="8496944" cy="203567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364088" y="3789040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W  </a:t>
            </a:r>
            <a:r>
              <a:rPr lang="en-US" sz="2400" b="1" i="1" dirty="0" smtClean="0"/>
              <a:t>includes</a:t>
            </a:r>
            <a:r>
              <a:rPr lang="es-ES" sz="2400" b="1" i="1" dirty="0" smtClean="0"/>
              <a:t> W and U</a:t>
            </a:r>
            <a:endParaRPr lang="en-US" sz="2400" b="1" i="1" dirty="0"/>
          </a:p>
        </p:txBody>
      </p:sp>
      <p:cxnSp>
        <p:nvCxnSpPr>
          <p:cNvPr id="12" name="Conector recto de flecha 11"/>
          <p:cNvCxnSpPr/>
          <p:nvPr/>
        </p:nvCxnSpPr>
        <p:spPr>
          <a:xfrm flipH="1" flipV="1">
            <a:off x="6372200" y="836712"/>
            <a:ext cx="648072" cy="288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 flipV="1">
            <a:off x="7452320" y="764704"/>
            <a:ext cx="288032" cy="302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H="1">
            <a:off x="3203848" y="4221088"/>
            <a:ext cx="216024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3" idx="1"/>
          </p:cNvCxnSpPr>
          <p:nvPr/>
        </p:nvCxnSpPr>
        <p:spPr>
          <a:xfrm flipH="1" flipV="1">
            <a:off x="3131840" y="2924944"/>
            <a:ext cx="2232248" cy="109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>
            <a:off x="4499992" y="4221088"/>
            <a:ext cx="2448272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H="1">
            <a:off x="5220072" y="4221088"/>
            <a:ext cx="2448272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65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0648"/>
            <a:ext cx="7920880" cy="337415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149080"/>
            <a:ext cx="4968552" cy="204966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83568" y="3789040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rgbClr val="3333FF"/>
                </a:solidFill>
              </a:rPr>
              <a:t>r</a:t>
            </a:r>
            <a:r>
              <a:rPr lang="es-ES" sz="2800" b="1" dirty="0" err="1" smtClean="0">
                <a:solidFill>
                  <a:srgbClr val="3333FF"/>
                </a:solidFill>
              </a:rPr>
              <a:t>nn_inputs</a:t>
            </a:r>
            <a:endParaRPr lang="en-US" sz="2800" b="1" dirty="0">
              <a:solidFill>
                <a:srgbClr val="3333FF"/>
              </a:solidFill>
            </a:endParaRPr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1403648" y="4941168"/>
            <a:ext cx="10801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1403648" y="5157192"/>
            <a:ext cx="10801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>
            <a:off x="1403648" y="5373216"/>
            <a:ext cx="10801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1403648" y="5589240"/>
            <a:ext cx="10801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1403648" y="5877272"/>
            <a:ext cx="10801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395536" y="4365104"/>
            <a:ext cx="1797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Processed as</a:t>
            </a:r>
            <a:r>
              <a:rPr lang="es-ES" dirty="0" smtClean="0"/>
              <a:t>:</a:t>
            </a:r>
            <a:endParaRPr lang="en-US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6237312"/>
            <a:ext cx="8064896" cy="396634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107504" y="4725144"/>
            <a:ext cx="1192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 err="1">
                <a:solidFill>
                  <a:srgbClr val="3333FF"/>
                </a:solidFill>
              </a:rPr>
              <a:t>rnn_input</a:t>
            </a:r>
            <a:endParaRPr lang="en-US" sz="1400" dirty="0"/>
          </a:p>
        </p:txBody>
      </p:sp>
      <p:sp>
        <p:nvSpPr>
          <p:cNvPr id="5" name="Flecha abajo 4"/>
          <p:cNvSpPr/>
          <p:nvPr/>
        </p:nvSpPr>
        <p:spPr>
          <a:xfrm>
            <a:off x="611560" y="5157192"/>
            <a:ext cx="360040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Recurrent Neural Networks (RNN) concepts</a:t>
            </a:r>
            <a:endParaRPr lang="en-US" sz="27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4824"/>
            <a:ext cx="9144000" cy="286223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47664" y="4941168"/>
            <a:ext cx="12238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</a:t>
            </a:r>
          </a:p>
          <a:p>
            <a:r>
              <a:rPr lang="en-US" dirty="0"/>
              <a:t>d</a:t>
            </a:r>
            <a:r>
              <a:rPr lang="en-US" dirty="0" smtClean="0"/>
              <a:t>escription</a:t>
            </a:r>
          </a:p>
          <a:p>
            <a:r>
              <a:rPr lang="en-US" dirty="0" smtClean="0"/>
              <a:t>using text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3203848" y="4953942"/>
            <a:ext cx="12808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Emotion</a:t>
            </a:r>
          </a:p>
          <a:p>
            <a:r>
              <a:rPr lang="en-US" dirty="0" smtClean="0"/>
              <a:t>Recognition</a:t>
            </a:r>
          </a:p>
          <a:p>
            <a:endParaRPr lang="es-ES" dirty="0"/>
          </a:p>
          <a:p>
            <a:r>
              <a:rPr lang="es-ES" dirty="0" err="1" smtClean="0"/>
              <a:t>Language</a:t>
            </a:r>
            <a:endParaRPr lang="es-ES" dirty="0" smtClean="0"/>
          </a:p>
          <a:p>
            <a:r>
              <a:rPr lang="es-ES" dirty="0" err="1" smtClean="0"/>
              <a:t>Model</a:t>
            </a:r>
            <a:endParaRPr lang="en-US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5364088" y="5013176"/>
            <a:ext cx="1200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Machine</a:t>
            </a:r>
          </a:p>
          <a:p>
            <a:r>
              <a:rPr lang="en-US" dirty="0" smtClean="0"/>
              <a:t>Translation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524328" y="4941168"/>
            <a:ext cx="13215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Video frame</a:t>
            </a:r>
          </a:p>
          <a:p>
            <a:r>
              <a:rPr lang="en-US" dirty="0"/>
              <a:t>l</a:t>
            </a:r>
            <a:r>
              <a:rPr lang="en-US" dirty="0" smtClean="0"/>
              <a:t>abelling</a:t>
            </a:r>
          </a:p>
          <a:p>
            <a:endParaRPr lang="en-US" dirty="0" smtClean="0"/>
          </a:p>
          <a:p>
            <a:r>
              <a:rPr lang="es-ES" dirty="0" err="1" smtClean="0"/>
              <a:t>Phoneme</a:t>
            </a:r>
            <a:endParaRPr lang="en-US" dirty="0" smtClean="0"/>
          </a:p>
          <a:p>
            <a:r>
              <a:rPr lang="en-US" dirty="0" smtClean="0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30327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71600" y="1166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Styles </a:t>
            </a:r>
            <a:r>
              <a:rPr lang="en-US" sz="3600" b="1" dirty="0"/>
              <a:t>of Truncated Backpropagation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4221088"/>
            <a:ext cx="6979929" cy="2448272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-23258" y="3212976"/>
            <a:ext cx="3312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Tensorflow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-style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3851920" y="3212976"/>
            <a:ext cx="118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num_steps</a:t>
            </a:r>
            <a:endParaRPr lang="en-US" dirty="0"/>
          </a:p>
        </p:txBody>
      </p:sp>
      <p:sp>
        <p:nvSpPr>
          <p:cNvPr id="6" name="Abrir llave 5"/>
          <p:cNvSpPr/>
          <p:nvPr/>
        </p:nvSpPr>
        <p:spPr>
          <a:xfrm rot="5400000">
            <a:off x="5994158" y="3014954"/>
            <a:ext cx="504056" cy="1908212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brir llave 14"/>
          <p:cNvSpPr/>
          <p:nvPr/>
        </p:nvSpPr>
        <p:spPr>
          <a:xfrm rot="5400000">
            <a:off x="2393758" y="3014954"/>
            <a:ext cx="504056" cy="1908212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2843808" y="3573016"/>
            <a:ext cx="1080120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5004048" y="3573016"/>
            <a:ext cx="1008112" cy="21602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692696"/>
            <a:ext cx="7234391" cy="2371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uadroTexto 9"/>
          <p:cNvSpPr txBox="1"/>
          <p:nvPr/>
        </p:nvSpPr>
        <p:spPr>
          <a:xfrm>
            <a:off x="395536" y="836712"/>
            <a:ext cx="1147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/>
              <a:t>s</a:t>
            </a:r>
            <a:r>
              <a:rPr lang="es-ES" sz="2000" b="1" dirty="0" err="1" smtClean="0"/>
              <a:t>tate</a:t>
            </a:r>
            <a:r>
              <a:rPr lang="es-ES" sz="2000" b="1" dirty="0" smtClean="0"/>
              <a:t>=</a:t>
            </a:r>
          </a:p>
          <a:p>
            <a:r>
              <a:rPr lang="es-ES" sz="2000" b="1" dirty="0" err="1"/>
              <a:t>i</a:t>
            </a:r>
            <a:r>
              <a:rPr lang="es-ES" sz="2000" b="1" dirty="0" err="1" smtClean="0"/>
              <a:t>nit_state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811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420888"/>
            <a:ext cx="5436095" cy="4130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419872" y="2420888"/>
                <a:ext cx="714555" cy="430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2420888"/>
                <a:ext cx="714555" cy="430695"/>
              </a:xfrm>
              <a:prstGeom prst="rect">
                <a:avLst/>
              </a:prstGeom>
              <a:blipFill rotWithShape="0"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5652120" y="4221088"/>
                <a:ext cx="69038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4221088"/>
                <a:ext cx="690381" cy="4300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107504" y="4725144"/>
                <a:ext cx="93564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725144"/>
                <a:ext cx="935641" cy="4300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1835696" y="6021288"/>
                <a:ext cx="71179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6021288"/>
                <a:ext cx="711797" cy="4300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332656"/>
            <a:ext cx="7560841" cy="16561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27584" y="2348880"/>
            <a:ext cx="1153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3333FF"/>
                </a:solidFill>
              </a:rPr>
              <a:t>softmax</a:t>
            </a:r>
            <a:endParaRPr lang="en-US" sz="2400" b="1" dirty="0">
              <a:solidFill>
                <a:srgbClr val="3333FF"/>
              </a:solidFill>
            </a:endParaRPr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1763688" y="2924944"/>
            <a:ext cx="864096" cy="2880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77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0728"/>
            <a:ext cx="882411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9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26296"/>
            <a:ext cx="1447882" cy="81081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59632" y="116632"/>
            <a:ext cx="777686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Understand</a:t>
            </a:r>
            <a:r>
              <a:rPr lang="es-ES" sz="3200" dirty="0" smtClean="0"/>
              <a:t> </a:t>
            </a:r>
            <a:r>
              <a:rPr lang="en-US" sz="3200" dirty="0" smtClean="0"/>
              <a:t>your results</a:t>
            </a:r>
            <a:endParaRPr lang="en-US" sz="32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52736"/>
            <a:ext cx="4536504" cy="39812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276872"/>
            <a:ext cx="4613523" cy="198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方塊 59"/>
          <p:cNvSpPr txBox="1"/>
          <p:nvPr/>
        </p:nvSpPr>
        <p:spPr>
          <a:xfrm>
            <a:off x="1547664" y="4653136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7030A0"/>
                </a:solidFill>
              </a:rPr>
              <a:t>MSTC_RNN_2_dynamic.ipynb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755576" y="1124744"/>
            <a:ext cx="734419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TW" sz="3600" b="1" dirty="0" err="1" smtClean="0"/>
              <a:t>Now</a:t>
            </a:r>
            <a:r>
              <a:rPr lang="es-ES" altLang="zh-TW" sz="3600" b="1" dirty="0" smtClean="0"/>
              <a:t>:</a:t>
            </a:r>
          </a:p>
          <a:p>
            <a:endParaRPr lang="es-ES" altLang="zh-TW" sz="3600" b="1" dirty="0" smtClean="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600" b="1" dirty="0"/>
              <a:t>Translating our model to </a:t>
            </a:r>
            <a:r>
              <a:rPr lang="en-US" sz="3600" b="1" dirty="0" err="1" smtClean="0"/>
              <a:t>Tensorflow</a:t>
            </a:r>
            <a:endParaRPr lang="en-US" sz="3600" b="1" dirty="0" smtClean="0"/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Using a </a:t>
            </a:r>
            <a:r>
              <a:rPr lang="en-US" sz="3600" b="1" dirty="0" smtClean="0"/>
              <a:t>dynamic </a:t>
            </a:r>
            <a:r>
              <a:rPr lang="en-US" sz="3600" b="1" dirty="0"/>
              <a:t>RNN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TW" sz="3600" b="1" dirty="0"/>
          </a:p>
        </p:txBody>
      </p:sp>
    </p:spTree>
    <p:extLst>
      <p:ext uri="{BB962C8B-B14F-4D97-AF65-F5344CB8AC3E}">
        <p14:creationId xmlns:p14="http://schemas.microsoft.com/office/powerpoint/2010/main" val="39363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83568" y="1268760"/>
            <a:ext cx="820891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en-US" dirty="0"/>
              <a:t>contains two different functions for RNNs: </a:t>
            </a:r>
            <a:r>
              <a:rPr lang="en-US" dirty="0" err="1"/>
              <a:t>tf.nn.rnn</a:t>
            </a:r>
            <a:r>
              <a:rPr lang="en-US" dirty="0"/>
              <a:t> and </a:t>
            </a:r>
            <a:r>
              <a:rPr lang="en-US" dirty="0" err="1"/>
              <a:t>tf.nn.dynamic_rnn</a:t>
            </a:r>
            <a:r>
              <a:rPr lang="en-US" dirty="0"/>
              <a:t>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Internally, </a:t>
            </a:r>
            <a:r>
              <a:rPr lang="en-US" b="1" dirty="0" err="1"/>
              <a:t>tf.nn.rnn</a:t>
            </a:r>
            <a:r>
              <a:rPr lang="en-US" dirty="0"/>
              <a:t> creates an </a:t>
            </a:r>
            <a:r>
              <a:rPr lang="en-US" b="1" dirty="0"/>
              <a:t>unrolled </a:t>
            </a:r>
            <a:r>
              <a:rPr lang="en-US" b="1" dirty="0" smtClean="0"/>
              <a:t>static-graph </a:t>
            </a:r>
            <a:r>
              <a:rPr lang="en-US" b="1" dirty="0"/>
              <a:t>for a fixed RNN length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</a:t>
            </a:r>
            <a:r>
              <a:rPr lang="en-US" dirty="0"/>
              <a:t>, graph creation is slow.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Second</a:t>
            </a:r>
            <a:r>
              <a:rPr lang="en-US" dirty="0"/>
              <a:t>, you’re unable to pass in longer sequences </a:t>
            </a:r>
            <a:r>
              <a:rPr lang="en-US" dirty="0" smtClean="0"/>
              <a:t>than </a:t>
            </a:r>
            <a:r>
              <a:rPr lang="en-US" dirty="0"/>
              <a:t>you’ve originally specified.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tf.nn.dynamic_rnn</a:t>
            </a:r>
            <a:r>
              <a:rPr lang="en-US" dirty="0"/>
              <a:t> solves this. It uses a </a:t>
            </a:r>
            <a:r>
              <a:rPr lang="en-US" dirty="0" err="1"/>
              <a:t>tf.While</a:t>
            </a:r>
            <a:r>
              <a:rPr lang="en-US" dirty="0"/>
              <a:t> loop to dynamically construct the graph when it is </a:t>
            </a:r>
            <a:r>
              <a:rPr lang="en-US" dirty="0" smtClean="0"/>
              <a:t>executed.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raph </a:t>
            </a:r>
            <a:r>
              <a:rPr lang="en-US" dirty="0"/>
              <a:t>creation is </a:t>
            </a:r>
            <a:r>
              <a:rPr lang="en-US" dirty="0" smtClean="0"/>
              <a:t>faster;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and </a:t>
            </a:r>
            <a:r>
              <a:rPr lang="en-US" b="1" dirty="0"/>
              <a:t>you can feed batches of variable </a:t>
            </a:r>
            <a:r>
              <a:rPr lang="en-US" b="1" dirty="0" smtClean="0"/>
              <a:t>size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What </a:t>
            </a:r>
            <a:r>
              <a:rPr lang="en-US" dirty="0"/>
              <a:t>about performance? </a:t>
            </a:r>
            <a:r>
              <a:rPr lang="en-US" dirty="0" smtClean="0"/>
              <a:t> </a:t>
            </a:r>
            <a:r>
              <a:rPr lang="en-US" dirty="0"/>
              <a:t>dynamic </a:t>
            </a:r>
            <a:r>
              <a:rPr lang="en-US" dirty="0" smtClean="0"/>
              <a:t>is faster?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short, just use </a:t>
            </a:r>
            <a:r>
              <a:rPr lang="en-US" dirty="0" err="1"/>
              <a:t>tf.nn.dynamic_rnn</a:t>
            </a:r>
            <a:r>
              <a:rPr lang="en-US" dirty="0"/>
              <a:t>. There is no benefit to </a:t>
            </a:r>
            <a:r>
              <a:rPr lang="en-US" dirty="0" err="1"/>
              <a:t>tf.nn.rnn</a:t>
            </a:r>
            <a:r>
              <a:rPr lang="en-US" dirty="0"/>
              <a:t> and I wouldn’t be surprised if it was deprecated in the future.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99592" y="6093296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http://www.wildml.com/2016/08/rnns-in-tensorflow-a-practical-guide-and-undocumented-features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2339752" y="332656"/>
            <a:ext cx="5011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 smtClean="0">
                <a:solidFill>
                  <a:prstClr val="black"/>
                </a:solidFill>
              </a:rPr>
              <a:t>Tensorflow</a:t>
            </a:r>
            <a:r>
              <a:rPr lang="en-US" sz="2800" b="1" dirty="0" smtClean="0">
                <a:solidFill>
                  <a:prstClr val="black"/>
                </a:solidFill>
              </a:rPr>
              <a:t> RNN </a:t>
            </a:r>
            <a:r>
              <a:rPr lang="en-US" sz="2800" b="1" dirty="0">
                <a:solidFill>
                  <a:prstClr val="black"/>
                </a:solidFill>
              </a:rPr>
              <a:t>static vs. dynamic</a:t>
            </a:r>
          </a:p>
        </p:txBody>
      </p:sp>
    </p:spTree>
    <p:extLst>
      <p:ext uri="{BB962C8B-B14F-4D97-AF65-F5344CB8AC3E}">
        <p14:creationId xmlns:p14="http://schemas.microsoft.com/office/powerpoint/2010/main" val="425164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55576" y="1988840"/>
            <a:ext cx="78488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r</a:t>
            </a:r>
            <a:r>
              <a:rPr lang="en-US" sz="2800" dirty="0" err="1" smtClean="0"/>
              <a:t>nn_inputs</a:t>
            </a:r>
            <a:r>
              <a:rPr lang="en-US" sz="2800" dirty="0" smtClean="0"/>
              <a:t> to </a:t>
            </a:r>
            <a:r>
              <a:rPr lang="en-US" sz="2800" b="1" dirty="0" err="1"/>
              <a:t>tf.nn.rnn</a:t>
            </a:r>
            <a:r>
              <a:rPr lang="en-US" sz="2800" dirty="0"/>
              <a:t> </a:t>
            </a:r>
            <a:r>
              <a:rPr lang="en-US" sz="2800" dirty="0" smtClean="0"/>
              <a:t>is a list of tensors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rnn_inputs</a:t>
            </a:r>
            <a:r>
              <a:rPr lang="en-US" sz="2800" b="1" dirty="0" smtClean="0"/>
              <a:t> to </a:t>
            </a:r>
            <a:r>
              <a:rPr lang="en-US" sz="2800" b="1" dirty="0" err="1" smtClean="0"/>
              <a:t>tf.nn.dynamic_rnn</a:t>
            </a:r>
            <a:r>
              <a:rPr lang="en-US" sz="2800" dirty="0" smtClean="0"/>
              <a:t>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3"/>
            <a:r>
              <a:rPr lang="en-US" sz="2800" dirty="0" smtClean="0"/>
              <a:t>A Tensor with dimension</a:t>
            </a:r>
          </a:p>
          <a:p>
            <a:pPr lvl="3"/>
            <a:r>
              <a:rPr lang="en-US" sz="2800" dirty="0" smtClean="0"/>
              <a:t>[</a:t>
            </a:r>
            <a:r>
              <a:rPr lang="en-US" sz="2800" dirty="0" err="1"/>
              <a:t>batch_size</a:t>
            </a:r>
            <a:r>
              <a:rPr lang="en-US" sz="2800" dirty="0"/>
              <a:t>, </a:t>
            </a:r>
            <a:r>
              <a:rPr lang="en-US" sz="2800" dirty="0" err="1"/>
              <a:t>n_step</a:t>
            </a:r>
            <a:r>
              <a:rPr lang="en-US" sz="2800" dirty="0"/>
              <a:t>, </a:t>
            </a:r>
            <a:r>
              <a:rPr lang="en-US" sz="2800" dirty="0" err="1"/>
              <a:t>n_input</a:t>
            </a:r>
            <a:r>
              <a:rPr lang="en-US" sz="2800" dirty="0"/>
              <a:t>]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267744" y="32405"/>
            <a:ext cx="50119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 smtClean="0">
                <a:solidFill>
                  <a:prstClr val="black"/>
                </a:solidFill>
              </a:rPr>
              <a:t>Tensorflow</a:t>
            </a:r>
            <a:r>
              <a:rPr lang="en-US" sz="2800" b="1" dirty="0" smtClean="0">
                <a:solidFill>
                  <a:prstClr val="black"/>
                </a:solidFill>
              </a:rPr>
              <a:t> RNN </a:t>
            </a:r>
            <a:r>
              <a:rPr lang="en-US" sz="2800" b="1" dirty="0">
                <a:solidFill>
                  <a:prstClr val="black"/>
                </a:solidFill>
              </a:rPr>
              <a:t>static vs. </a:t>
            </a:r>
            <a:r>
              <a:rPr lang="en-US" sz="2800" b="1" dirty="0" smtClean="0">
                <a:solidFill>
                  <a:prstClr val="black"/>
                </a:solidFill>
              </a:rPr>
              <a:t>dynamic</a:t>
            </a:r>
          </a:p>
          <a:p>
            <a:pPr lvl="0"/>
            <a:endParaRPr lang="es-ES" sz="1400" b="1" dirty="0">
              <a:solidFill>
                <a:prstClr val="black"/>
              </a:solidFill>
            </a:endParaRPr>
          </a:p>
          <a:p>
            <a:pPr lvl="0" algn="ctr"/>
            <a:r>
              <a:rPr lang="en-US" sz="2800" dirty="0" err="1" smtClean="0">
                <a:solidFill>
                  <a:prstClr val="black"/>
                </a:solidFill>
              </a:rPr>
              <a:t>rnn_inputs</a:t>
            </a:r>
            <a:r>
              <a:rPr lang="es-ES" sz="2800" dirty="0" smtClean="0">
                <a:solidFill>
                  <a:prstClr val="black"/>
                </a:solidFill>
              </a:rPr>
              <a:t> are </a:t>
            </a:r>
            <a:r>
              <a:rPr lang="en-US" sz="2800" dirty="0" smtClean="0">
                <a:solidFill>
                  <a:prstClr val="black"/>
                </a:solidFill>
              </a:rPr>
              <a:t>different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3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11560" y="10826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rnn_inputs</a:t>
            </a:r>
            <a:r>
              <a:rPr lang="en-US" sz="2800" b="1" dirty="0" smtClean="0"/>
              <a:t> to </a:t>
            </a:r>
            <a:r>
              <a:rPr lang="en-US" sz="2800" b="1" dirty="0" err="1" smtClean="0"/>
              <a:t>tf.nn.dynamic_rnn</a:t>
            </a:r>
            <a:r>
              <a:rPr lang="en-US" sz="2800" dirty="0" smtClean="0"/>
              <a:t> is: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988840"/>
            <a:ext cx="7450851" cy="38298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Rectángulo 3"/>
          <p:cNvSpPr/>
          <p:nvPr/>
        </p:nvSpPr>
        <p:spPr>
          <a:xfrm>
            <a:off x="3995936" y="980728"/>
            <a:ext cx="46085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 Tensor with dimension</a:t>
            </a:r>
          </a:p>
          <a:p>
            <a:r>
              <a:rPr lang="en-US" sz="2800" dirty="0"/>
              <a:t>[</a:t>
            </a:r>
            <a:r>
              <a:rPr lang="en-US" sz="2800" dirty="0" err="1"/>
              <a:t>batch_size</a:t>
            </a:r>
            <a:r>
              <a:rPr lang="en-US" sz="2800" dirty="0"/>
              <a:t>, </a:t>
            </a:r>
            <a:r>
              <a:rPr lang="en-US" sz="2800" dirty="0" err="1"/>
              <a:t>n_step</a:t>
            </a:r>
            <a:r>
              <a:rPr lang="en-US" sz="2800" dirty="0"/>
              <a:t>, </a:t>
            </a:r>
            <a:r>
              <a:rPr lang="en-US" sz="2800" dirty="0" err="1"/>
              <a:t>n_input</a:t>
            </a:r>
            <a:r>
              <a:rPr lang="en-US" sz="2800" dirty="0"/>
              <a:t>]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83568" y="4941168"/>
            <a:ext cx="432086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3333FF"/>
                </a:solidFill>
              </a:rPr>
              <a:t>rnn_inputs</a:t>
            </a:r>
            <a:r>
              <a:rPr lang="en-US" sz="2000" b="1" dirty="0"/>
              <a:t> </a:t>
            </a:r>
            <a:r>
              <a:rPr lang="en-US" sz="2000" dirty="0"/>
              <a:t>= </a:t>
            </a:r>
            <a:r>
              <a:rPr lang="en-US" sz="2000" dirty="0" err="1"/>
              <a:t>tf.one_hot</a:t>
            </a:r>
            <a:r>
              <a:rPr lang="en-US" sz="2000" dirty="0"/>
              <a:t>(</a:t>
            </a:r>
            <a:r>
              <a:rPr lang="en-US" sz="2400" b="1" dirty="0"/>
              <a:t>x</a:t>
            </a:r>
            <a:r>
              <a:rPr lang="en-US" sz="2000" dirty="0"/>
              <a:t>, </a:t>
            </a:r>
            <a:r>
              <a:rPr lang="en-US" sz="2000" dirty="0" err="1"/>
              <a:t>num_classes</a:t>
            </a:r>
            <a:r>
              <a:rPr lang="en-US" sz="2000" dirty="0"/>
              <a:t>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835696" y="1484784"/>
            <a:ext cx="31130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b="1" dirty="0"/>
              <a:t>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34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" y="0"/>
            <a:ext cx="2057371" cy="115212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7" y="1484784"/>
            <a:ext cx="894737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26296"/>
            <a:ext cx="1447882" cy="81081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59632" y="116632"/>
            <a:ext cx="777686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Understand</a:t>
            </a:r>
            <a:r>
              <a:rPr lang="es-ES" sz="3200" dirty="0" smtClean="0"/>
              <a:t> </a:t>
            </a:r>
            <a:r>
              <a:rPr lang="en-US" sz="3200" dirty="0" smtClean="0"/>
              <a:t>your results</a:t>
            </a:r>
            <a:endParaRPr lang="en-US" sz="32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52736"/>
            <a:ext cx="4320480" cy="40048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780928"/>
            <a:ext cx="4143375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39552" y="332656"/>
            <a:ext cx="84249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RNNs </a:t>
            </a:r>
            <a:r>
              <a:rPr lang="en-US" sz="2400" dirty="0"/>
              <a:t>combine the </a:t>
            </a:r>
            <a:r>
              <a:rPr lang="en-US" sz="2400" b="1" dirty="0"/>
              <a:t>input vector </a:t>
            </a:r>
            <a:r>
              <a:rPr lang="en-US" sz="2400" dirty="0"/>
              <a:t>with their </a:t>
            </a:r>
            <a:r>
              <a:rPr lang="en-US" sz="2400" b="1" dirty="0"/>
              <a:t>state vector </a:t>
            </a:r>
            <a:r>
              <a:rPr lang="en-US" sz="2400" dirty="0"/>
              <a:t>with a fixed (but learned) function to </a:t>
            </a:r>
            <a:r>
              <a:rPr lang="en-US" sz="2400" b="1" dirty="0"/>
              <a:t>produce a new state vector</a:t>
            </a:r>
            <a:r>
              <a:rPr lang="en-US" sz="2400" dirty="0"/>
              <a:t>. </a:t>
            </a:r>
            <a:endParaRPr lang="en-US" sz="24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988840"/>
            <a:ext cx="7560840" cy="33408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5733256"/>
            <a:ext cx="4250011" cy="77608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23528" y="0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http://suriyadeepan.github.io/2017-02-13-unfolding-rnn-2/</a:t>
            </a:r>
          </a:p>
        </p:txBody>
      </p:sp>
    </p:spTree>
    <p:extLst>
      <p:ext uri="{BB962C8B-B14F-4D97-AF65-F5344CB8AC3E}">
        <p14:creationId xmlns:p14="http://schemas.microsoft.com/office/powerpoint/2010/main" val="135498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方塊 59"/>
          <p:cNvSpPr txBox="1"/>
          <p:nvPr/>
        </p:nvSpPr>
        <p:spPr>
          <a:xfrm>
            <a:off x="2051720" y="4725144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7030A0"/>
                </a:solidFill>
              </a:rPr>
              <a:t>MSTC_RNN_3.ipynb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755576" y="332656"/>
            <a:ext cx="79208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smtClean="0"/>
              <a:t>Finally:</a:t>
            </a:r>
          </a:p>
          <a:p>
            <a:endParaRPr lang="es-ES" altLang="zh-TW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We </a:t>
            </a:r>
            <a:r>
              <a:rPr lang="en-US" sz="3600" b="1" dirty="0"/>
              <a:t>will use LSTM and </a:t>
            </a:r>
            <a:r>
              <a:rPr lang="en-US" sz="3600" b="1" dirty="0" smtClean="0"/>
              <a:t>GRU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dirty="0" err="1" smtClean="0"/>
              <a:t>For</a:t>
            </a:r>
            <a:r>
              <a:rPr lang="es-ES" sz="3600" b="1" dirty="0" smtClean="0"/>
              <a:t> a </a:t>
            </a:r>
            <a:r>
              <a:rPr lang="en-US" sz="3600" b="1" dirty="0" smtClean="0"/>
              <a:t>Simple </a:t>
            </a:r>
            <a:r>
              <a:rPr lang="en-US" sz="3600" b="1" dirty="0"/>
              <a:t>NLP Task: </a:t>
            </a:r>
            <a:endParaRPr lang="en-US" sz="3600" b="1" dirty="0" smtClean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character-level </a:t>
            </a:r>
            <a:r>
              <a:rPr lang="en-US" sz="3600" b="1" dirty="0"/>
              <a:t>language model to generate character sequences </a:t>
            </a:r>
          </a:p>
          <a:p>
            <a:endParaRPr lang="en-US" altLang="zh-TW" sz="3600" b="1" dirty="0"/>
          </a:p>
        </p:txBody>
      </p:sp>
      <p:sp>
        <p:nvSpPr>
          <p:cNvPr id="2" name="Rectángulo 1"/>
          <p:cNvSpPr/>
          <p:nvPr/>
        </p:nvSpPr>
        <p:spPr>
          <a:xfrm>
            <a:off x="1259632" y="5805264"/>
            <a:ext cx="712879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Simplified from: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r2rt.com/recurrent-neural-networks-in-tensorflow-ii.html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7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19672" y="623731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http://suriyadeepan.github.io/2017-02-13-unfolding-rnn-2/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39553" y="260648"/>
            <a:ext cx="8136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The NLP </a:t>
            </a:r>
            <a:r>
              <a:rPr lang="en-US" sz="3200" b="1" dirty="0"/>
              <a:t>Task</a:t>
            </a:r>
            <a:r>
              <a:rPr lang="en-US" sz="3200" b="1" dirty="0" smtClean="0"/>
              <a:t>: </a:t>
            </a:r>
            <a:r>
              <a:rPr lang="en-US" sz="3200" dirty="0" smtClean="0"/>
              <a:t>language </a:t>
            </a:r>
            <a:r>
              <a:rPr lang="en-US" sz="3200" dirty="0"/>
              <a:t>modeling </a:t>
            </a:r>
            <a:r>
              <a:rPr lang="en-US" sz="3200" dirty="0" smtClean="0"/>
              <a:t>to </a:t>
            </a:r>
            <a:r>
              <a:rPr lang="en-US" sz="3200" dirty="0"/>
              <a:t>capture the statistical relationship among </a:t>
            </a:r>
            <a:r>
              <a:rPr lang="en-US" sz="3200" dirty="0" smtClean="0"/>
              <a:t>words</a:t>
            </a:r>
            <a:r>
              <a:rPr lang="en-US" sz="3200" b="1" dirty="0"/>
              <a:t> </a:t>
            </a:r>
            <a:r>
              <a:rPr lang="en-US" sz="3200" b="1" dirty="0" smtClean="0"/>
              <a:t>/ chars</a:t>
            </a:r>
            <a:endParaRPr lang="en-U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924944"/>
            <a:ext cx="5556646" cy="328862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11560" y="1484784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objective of the network is to observe the input </a:t>
            </a:r>
            <a:r>
              <a:rPr lang="en-US" sz="2400" i="1" dirty="0"/>
              <a:t>x</a:t>
            </a:r>
            <a:r>
              <a:rPr lang="en-US" sz="2400" dirty="0"/>
              <a:t>, one character at a time and produce the output sentence </a:t>
            </a:r>
            <a:r>
              <a:rPr lang="en-US" sz="2400" i="1" dirty="0"/>
              <a:t>y</a:t>
            </a:r>
            <a:r>
              <a:rPr lang="en-US" sz="2400" dirty="0"/>
              <a:t>, one character at a time</a:t>
            </a:r>
          </a:p>
        </p:txBody>
      </p:sp>
    </p:spTree>
    <p:extLst>
      <p:ext uri="{BB962C8B-B14F-4D97-AF65-F5344CB8AC3E}">
        <p14:creationId xmlns:p14="http://schemas.microsoft.com/office/powerpoint/2010/main" val="21747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412776"/>
            <a:ext cx="6853387" cy="3542506"/>
          </a:xfrm>
          <a:prstGeom prst="rect">
            <a:avLst/>
          </a:prstGeom>
        </p:spPr>
      </p:pic>
      <p:sp>
        <p:nvSpPr>
          <p:cNvPr id="3" name="矩形 58"/>
          <p:cNvSpPr/>
          <p:nvPr/>
        </p:nvSpPr>
        <p:spPr>
          <a:xfrm rot="5400000">
            <a:off x="4754571" y="325920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59"/>
          <p:cNvSpPr txBox="1"/>
          <p:nvPr/>
        </p:nvSpPr>
        <p:spPr>
          <a:xfrm>
            <a:off x="251520" y="5373216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sequence</a:t>
            </a:r>
          </a:p>
        </p:txBody>
      </p:sp>
      <p:sp>
        <p:nvSpPr>
          <p:cNvPr id="5" name="文字方塊 23"/>
          <p:cNvSpPr txBox="1"/>
          <p:nvPr/>
        </p:nvSpPr>
        <p:spPr>
          <a:xfrm rot="10800000">
            <a:off x="6395031" y="538598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6" name="Grupo 5"/>
          <p:cNvGrpSpPr/>
          <p:nvPr/>
        </p:nvGrpSpPr>
        <p:grpSpPr>
          <a:xfrm>
            <a:off x="2833925" y="5385989"/>
            <a:ext cx="342900" cy="342900"/>
            <a:chOff x="2888244" y="3068960"/>
            <a:chExt cx="342900" cy="342900"/>
          </a:xfrm>
        </p:grpSpPr>
        <p:sp>
          <p:nvSpPr>
            <p:cNvPr id="7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3435838"/>
                </p:ext>
              </p:extLst>
            </p:nvPr>
          </p:nvGraphicFramePr>
          <p:xfrm>
            <a:off x="2913407" y="3096346"/>
            <a:ext cx="30003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60" name="Ecuación" r:id="rId4" imgW="139680" imgH="139680" progId="Equation.3">
                    <p:embed/>
                  </p:oleObj>
                </mc:Choice>
                <mc:Fallback>
                  <p:oleObj name="Ecuación" r:id="rId4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407" y="3096346"/>
                          <a:ext cx="30003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upo 8"/>
          <p:cNvGrpSpPr/>
          <p:nvPr/>
        </p:nvGrpSpPr>
        <p:grpSpPr>
          <a:xfrm>
            <a:off x="5669260" y="5385989"/>
            <a:ext cx="342900" cy="342900"/>
            <a:chOff x="2888244" y="3068960"/>
            <a:chExt cx="342900" cy="342900"/>
          </a:xfrm>
        </p:grpSpPr>
        <p:sp>
          <p:nvSpPr>
            <p:cNvPr id="10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7185625"/>
                </p:ext>
              </p:extLst>
            </p:nvPr>
          </p:nvGraphicFramePr>
          <p:xfrm>
            <a:off x="2954622" y="3123334"/>
            <a:ext cx="217487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61" name="Ecuación" r:id="rId6" imgW="101520" imgH="114120" progId="Equation.3">
                    <p:embed/>
                  </p:oleObj>
                </mc:Choice>
                <mc:Fallback>
                  <p:oleObj name="Ecuación" r:id="rId6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622" y="3123334"/>
                          <a:ext cx="217487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upo 23"/>
          <p:cNvGrpSpPr/>
          <p:nvPr/>
        </p:nvGrpSpPr>
        <p:grpSpPr>
          <a:xfrm>
            <a:off x="4211960" y="5385989"/>
            <a:ext cx="342900" cy="342900"/>
            <a:chOff x="4283968" y="3429000"/>
            <a:chExt cx="342900" cy="342900"/>
          </a:xfrm>
        </p:grpSpPr>
        <p:sp>
          <p:nvSpPr>
            <p:cNvPr id="25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6246101"/>
                </p:ext>
              </p:extLst>
            </p:nvPr>
          </p:nvGraphicFramePr>
          <p:xfrm>
            <a:off x="4355083" y="3462736"/>
            <a:ext cx="2159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62" name="Ecuación" r:id="rId8" imgW="101520" imgH="114120" progId="Equation.3">
                    <p:embed/>
                  </p:oleObj>
                </mc:Choice>
                <mc:Fallback>
                  <p:oleObj name="Ecuación" r:id="rId8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5083" y="3462736"/>
                          <a:ext cx="2159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ángulo 41"/>
              <p:cNvSpPr/>
              <p:nvPr/>
            </p:nvSpPr>
            <p:spPr>
              <a:xfrm>
                <a:off x="2843808" y="5837202"/>
                <a:ext cx="42637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</m:t>
                              </m:r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   </m:t>
                          </m:r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42" name="Rectángulo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5837202"/>
                <a:ext cx="4263731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58"/>
          <p:cNvSpPr/>
          <p:nvPr/>
        </p:nvSpPr>
        <p:spPr>
          <a:xfrm rot="5400000">
            <a:off x="4538547" y="-179413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35496" y="319880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sequence</a:t>
            </a:r>
          </a:p>
        </p:txBody>
      </p:sp>
      <p:sp>
        <p:nvSpPr>
          <p:cNvPr id="46" name="文字方塊 23"/>
          <p:cNvSpPr txBox="1"/>
          <p:nvPr/>
        </p:nvSpPr>
        <p:spPr>
          <a:xfrm rot="10800000">
            <a:off x="6179007" y="3326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47" name="Grupo 46"/>
          <p:cNvGrpSpPr/>
          <p:nvPr/>
        </p:nvGrpSpPr>
        <p:grpSpPr>
          <a:xfrm>
            <a:off x="2617901" y="332653"/>
            <a:ext cx="342900" cy="342900"/>
            <a:chOff x="2888244" y="3068960"/>
            <a:chExt cx="342900" cy="342900"/>
          </a:xfrm>
        </p:grpSpPr>
        <p:sp>
          <p:nvSpPr>
            <p:cNvPr id="48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1388240"/>
                </p:ext>
              </p:extLst>
            </p:nvPr>
          </p:nvGraphicFramePr>
          <p:xfrm>
            <a:off x="2954806" y="3123657"/>
            <a:ext cx="217487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63" name="Ecuación" r:id="rId11" imgW="101520" imgH="114120" progId="Equation.3">
                    <p:embed/>
                  </p:oleObj>
                </mc:Choice>
                <mc:Fallback>
                  <p:oleObj name="Ecuación" r:id="rId11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806" y="3123657"/>
                          <a:ext cx="217487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Grupo 49"/>
          <p:cNvGrpSpPr/>
          <p:nvPr/>
        </p:nvGrpSpPr>
        <p:grpSpPr>
          <a:xfrm>
            <a:off x="5453236" y="332653"/>
            <a:ext cx="342900" cy="342900"/>
            <a:chOff x="2888244" y="3068960"/>
            <a:chExt cx="342900" cy="342900"/>
          </a:xfrm>
        </p:grpSpPr>
        <p:sp>
          <p:nvSpPr>
            <p:cNvPr id="51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1816390"/>
                </p:ext>
              </p:extLst>
            </p:nvPr>
          </p:nvGraphicFramePr>
          <p:xfrm>
            <a:off x="2967446" y="3123657"/>
            <a:ext cx="1905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64" name="Ecuación" r:id="rId13" imgW="88560" imgH="114120" progId="Equation.3">
                    <p:embed/>
                  </p:oleObj>
                </mc:Choice>
                <mc:Fallback>
                  <p:oleObj name="Ecuación" r:id="rId13" imgW="8856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7446" y="3123657"/>
                          <a:ext cx="1905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Grupo 52"/>
          <p:cNvGrpSpPr/>
          <p:nvPr/>
        </p:nvGrpSpPr>
        <p:grpSpPr>
          <a:xfrm>
            <a:off x="3995936" y="332653"/>
            <a:ext cx="342900" cy="342900"/>
            <a:chOff x="4283968" y="3429000"/>
            <a:chExt cx="342900" cy="342900"/>
          </a:xfrm>
        </p:grpSpPr>
        <p:sp>
          <p:nvSpPr>
            <p:cNvPr id="54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4070704"/>
                </p:ext>
              </p:extLst>
            </p:nvPr>
          </p:nvGraphicFramePr>
          <p:xfrm>
            <a:off x="4355207" y="3461472"/>
            <a:ext cx="2159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65" name="Ecuación" r:id="rId15" imgW="101520" imgH="114120" progId="Equation.3">
                    <p:embed/>
                  </p:oleObj>
                </mc:Choice>
                <mc:Fallback>
                  <p:oleObj name="Ecuación" r:id="rId15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5207" y="3461472"/>
                          <a:ext cx="2159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627784" y="783866"/>
                <a:ext cx="44055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783866"/>
                <a:ext cx="4405501" cy="400110"/>
              </a:xfrm>
              <a:prstGeom prst="rect">
                <a:avLst/>
              </a:prstGeom>
              <a:blipFill rotWithShape="0"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9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539553" y="260648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For this NLP </a:t>
            </a:r>
            <a:r>
              <a:rPr lang="en-US" sz="3200" b="1" dirty="0"/>
              <a:t>Task</a:t>
            </a:r>
            <a:r>
              <a:rPr lang="en-US" sz="3200" b="1" dirty="0" smtClean="0"/>
              <a:t>: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11560" y="1052736"/>
            <a:ext cx="77768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read a </a:t>
            </a:r>
            <a:r>
              <a:rPr lang="en-US" sz="2400" dirty="0"/>
              <a:t>txt file:  </a:t>
            </a:r>
            <a:r>
              <a:rPr lang="en-US" sz="2400" i="1" dirty="0" smtClean="0">
                <a:solidFill>
                  <a:srgbClr val="00B050"/>
                </a:solidFill>
              </a:rPr>
              <a:t>tinyshakespeare.txt , cervantes.txt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Read all characters = </a:t>
            </a:r>
            <a:r>
              <a:rPr lang="en-US" sz="2400" b="1" dirty="0" smtClean="0"/>
              <a:t>vocab</a:t>
            </a:r>
            <a:r>
              <a:rPr lang="en-US" sz="2400" dirty="0" smtClean="0"/>
              <a:t> and generating a mapping from chars </a:t>
            </a:r>
            <a:r>
              <a:rPr lang="en-US" sz="2400" dirty="0"/>
              <a:t>to </a:t>
            </a:r>
            <a:r>
              <a:rPr lang="en-US" sz="2400" dirty="0" smtClean="0"/>
              <a:t>numbers </a:t>
            </a:r>
            <a:r>
              <a:rPr lang="en-US" sz="2400" b="1" dirty="0" err="1" smtClean="0"/>
              <a:t>vocab_to_idx</a:t>
            </a:r>
            <a:r>
              <a:rPr lang="en-US" sz="2400" b="1" dirty="0" smtClean="0"/>
              <a:t> </a:t>
            </a:r>
            <a:r>
              <a:rPr lang="en-US" sz="2400" dirty="0" smtClean="0"/>
              <a:t>and </a:t>
            </a:r>
            <a:r>
              <a:rPr lang="en-US" sz="2400" dirty="0" err="1" smtClean="0"/>
              <a:t>viceversa</a:t>
            </a:r>
            <a:r>
              <a:rPr lang="en-US" sz="2400" dirty="0"/>
              <a:t> </a:t>
            </a:r>
            <a:r>
              <a:rPr lang="en-US" sz="2400" b="1" dirty="0" err="1"/>
              <a:t>idx_to_vocab</a:t>
            </a:r>
            <a:r>
              <a:rPr lang="en-US" sz="2400" dirty="0"/>
              <a:t> </a:t>
            </a:r>
            <a:endParaRPr lang="en-US" sz="2400" b="1" dirty="0" smtClean="0"/>
          </a:p>
          <a:p>
            <a:endParaRPr lang="en-US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24944"/>
            <a:ext cx="6981825" cy="231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7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60648"/>
            <a:ext cx="2030423" cy="93610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860032" y="1340768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vocab_to_idx</a:t>
            </a:r>
            <a:endParaRPr lang="en-US" dirty="0"/>
          </a:p>
        </p:txBody>
      </p:sp>
      <p:sp>
        <p:nvSpPr>
          <p:cNvPr id="9" name="Rectángulo 8"/>
          <p:cNvSpPr/>
          <p:nvPr/>
        </p:nvSpPr>
        <p:spPr>
          <a:xfrm>
            <a:off x="5076056" y="3501008"/>
            <a:ext cx="1853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idx_to_vocab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endParaRPr lang="en-US" dirty="0"/>
          </a:p>
        </p:txBody>
      </p:sp>
      <p:sp>
        <p:nvSpPr>
          <p:cNvPr id="10" name="Flecha abajo 9"/>
          <p:cNvSpPr/>
          <p:nvPr/>
        </p:nvSpPr>
        <p:spPr>
          <a:xfrm>
            <a:off x="3851920" y="1340768"/>
            <a:ext cx="504056" cy="64807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204864"/>
            <a:ext cx="4615513" cy="936104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3851920" y="3429000"/>
            <a:ext cx="504056" cy="648072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4365104"/>
            <a:ext cx="482453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3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539553" y="260648"/>
            <a:ext cx="8136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Epochs and Batches are generated in a similar way as in MSTC_RNN_1: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39552" y="1700808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PTB_iterator</a:t>
            </a:r>
            <a:r>
              <a:rPr lang="en-US" sz="2400" dirty="0" smtClean="0"/>
              <a:t> from </a:t>
            </a:r>
            <a:r>
              <a:rPr lang="en-US" sz="2400" i="1" dirty="0">
                <a:solidFill>
                  <a:srgbClr val="00B050"/>
                </a:solidFill>
              </a:rPr>
              <a:t>Penn Tree Bank (PTB) </a:t>
            </a:r>
            <a:r>
              <a:rPr lang="en-US" sz="2400" dirty="0" smtClean="0"/>
              <a:t>dataset is used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56992"/>
            <a:ext cx="3285055" cy="194421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31640" y="220486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Example for: </a:t>
            </a:r>
            <a:r>
              <a:rPr lang="en-US" dirty="0" err="1" smtClean="0"/>
              <a:t>num_steps</a:t>
            </a:r>
            <a:r>
              <a:rPr lang="en-US" dirty="0" smtClean="0"/>
              <a:t>=</a:t>
            </a:r>
            <a:r>
              <a:rPr lang="en-US" dirty="0" smtClean="0">
                <a:solidFill>
                  <a:srgbClr val="FF0000"/>
                </a:solidFill>
              </a:rPr>
              <a:t>200</a:t>
            </a:r>
            <a:r>
              <a:rPr lang="en-US" dirty="0" smtClean="0"/>
              <a:t>  </a:t>
            </a:r>
            <a:r>
              <a:rPr lang="en-US" dirty="0" err="1" smtClean="0"/>
              <a:t>batch_size</a:t>
            </a:r>
            <a:r>
              <a:rPr lang="en-US" dirty="0" smtClean="0"/>
              <a:t>=32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3356992"/>
            <a:ext cx="2374007" cy="19403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3501008"/>
            <a:ext cx="225025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79912" y="1268760"/>
            <a:ext cx="4824536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</a:t>
            </a:r>
            <a:r>
              <a:rPr lang="en-US" sz="2800" dirty="0" smtClean="0"/>
              <a:t>ndices </a:t>
            </a:r>
            <a:r>
              <a:rPr lang="en-US" sz="2800" dirty="0"/>
              <a:t>by themselves, carry no semantic </a:t>
            </a:r>
            <a:r>
              <a:rPr lang="en-US" sz="2800" dirty="0" smtClean="0"/>
              <a:t>meaning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where embedding comes in; more commonly known as </a:t>
            </a:r>
            <a:r>
              <a:rPr lang="en-US" sz="2800" i="1" dirty="0"/>
              <a:t>word vector </a:t>
            </a:r>
            <a:r>
              <a:rPr lang="en-US" sz="2800" dirty="0"/>
              <a:t>or </a:t>
            </a:r>
            <a:r>
              <a:rPr lang="en-US" sz="2800" i="1" dirty="0"/>
              <a:t>word embedding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3347770" cy="273630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5536" y="116632"/>
            <a:ext cx="27382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 smtClean="0">
                <a:solidFill>
                  <a:prstClr val="black"/>
                </a:solidFill>
              </a:rPr>
              <a:t>Embedings</a:t>
            </a:r>
            <a:r>
              <a:rPr lang="en-US" sz="4000" b="1" dirty="0" smtClean="0">
                <a:solidFill>
                  <a:prstClr val="black"/>
                </a:solidFill>
              </a:rPr>
              <a:t> </a:t>
            </a:r>
            <a:endParaRPr lang="en-US" sz="2400" dirty="0"/>
          </a:p>
        </p:txBody>
      </p:sp>
      <p:sp>
        <p:nvSpPr>
          <p:cNvPr id="12" name="Rectángulo 11"/>
          <p:cNvSpPr/>
          <p:nvPr/>
        </p:nvSpPr>
        <p:spPr>
          <a:xfrm>
            <a:off x="1259632" y="6486613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http://sebastianruder.com/word-embeddings-1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563888" y="764704"/>
            <a:ext cx="532859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In this case, we will </a:t>
            </a:r>
            <a:endParaRPr lang="en-US" sz="3600" dirty="0" smtClean="0"/>
          </a:p>
          <a:p>
            <a:r>
              <a:rPr lang="en-US" sz="3600" b="1" dirty="0" smtClean="0">
                <a:solidFill>
                  <a:srgbClr val="0070C0"/>
                </a:solidFill>
              </a:rPr>
              <a:t>map </a:t>
            </a:r>
            <a:r>
              <a:rPr lang="en-US" sz="3600" b="1" dirty="0">
                <a:solidFill>
                  <a:srgbClr val="0070C0"/>
                </a:solidFill>
              </a:rPr>
              <a:t>the characters to low dimensional vectors of size </a:t>
            </a:r>
            <a:r>
              <a:rPr lang="en-US" sz="3600" b="1" dirty="0" err="1">
                <a:solidFill>
                  <a:srgbClr val="0070C0"/>
                </a:solidFill>
              </a:rPr>
              <a:t>state_size</a:t>
            </a:r>
            <a:r>
              <a:rPr lang="en-US" sz="3600" b="1" dirty="0">
                <a:solidFill>
                  <a:srgbClr val="FF0000"/>
                </a:solidFill>
              </a:rPr>
              <a:t>. </a:t>
            </a:r>
          </a:p>
          <a:p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3024336" cy="247194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5536" y="548680"/>
            <a:ext cx="2271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solidFill>
                  <a:prstClr val="black"/>
                </a:solidFill>
              </a:rPr>
              <a:t>Embedings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755576" y="4149080"/>
            <a:ext cx="4176464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low-dimensional vector</a:t>
            </a:r>
          </a:p>
          <a:p>
            <a:pPr algn="ctr"/>
            <a:r>
              <a:rPr lang="en-US" sz="2800" b="1" dirty="0" smtClean="0"/>
              <a:t>(</a:t>
            </a:r>
            <a:r>
              <a:rPr lang="en-US" sz="2800" b="1" dirty="0" err="1" smtClean="0"/>
              <a:t>state_size</a:t>
            </a:r>
            <a:r>
              <a:rPr lang="en-US" sz="2800" b="1" dirty="0" smtClean="0"/>
              <a:t> = </a:t>
            </a:r>
            <a:r>
              <a:rPr lang="en-US" sz="2800" b="1" dirty="0" err="1" smtClean="0"/>
              <a:t>n_inputs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10" name="Forma libre 9"/>
          <p:cNvSpPr/>
          <p:nvPr/>
        </p:nvSpPr>
        <p:spPr>
          <a:xfrm>
            <a:off x="163773" y="2260848"/>
            <a:ext cx="518615" cy="1938472"/>
          </a:xfrm>
          <a:custGeom>
            <a:avLst/>
            <a:gdLst>
              <a:gd name="connsiteX0" fmla="*/ 477672 w 518615"/>
              <a:gd name="connsiteY0" fmla="*/ 0 h 1938472"/>
              <a:gd name="connsiteX1" fmla="*/ 368490 w 518615"/>
              <a:gd name="connsiteY1" fmla="*/ 27296 h 1938472"/>
              <a:gd name="connsiteX2" fmla="*/ 327546 w 518615"/>
              <a:gd name="connsiteY2" fmla="*/ 54591 h 1938472"/>
              <a:gd name="connsiteX3" fmla="*/ 300251 w 518615"/>
              <a:gd name="connsiteY3" fmla="*/ 95534 h 1938472"/>
              <a:gd name="connsiteX4" fmla="*/ 232012 w 518615"/>
              <a:gd name="connsiteY4" fmla="*/ 218364 h 1938472"/>
              <a:gd name="connsiteX5" fmla="*/ 191069 w 518615"/>
              <a:gd name="connsiteY5" fmla="*/ 245660 h 1938472"/>
              <a:gd name="connsiteX6" fmla="*/ 136478 w 518615"/>
              <a:gd name="connsiteY6" fmla="*/ 313899 h 1938472"/>
              <a:gd name="connsiteX7" fmla="*/ 122830 w 518615"/>
              <a:gd name="connsiteY7" fmla="*/ 354842 h 1938472"/>
              <a:gd name="connsiteX8" fmla="*/ 95534 w 518615"/>
              <a:gd name="connsiteY8" fmla="*/ 395785 h 1938472"/>
              <a:gd name="connsiteX9" fmla="*/ 54591 w 518615"/>
              <a:gd name="connsiteY9" fmla="*/ 736979 h 1938472"/>
              <a:gd name="connsiteX10" fmla="*/ 13648 w 518615"/>
              <a:gd name="connsiteY10" fmla="*/ 887104 h 1938472"/>
              <a:gd name="connsiteX11" fmla="*/ 0 w 518615"/>
              <a:gd name="connsiteY11" fmla="*/ 955343 h 1938472"/>
              <a:gd name="connsiteX12" fmla="*/ 13648 w 518615"/>
              <a:gd name="connsiteY12" fmla="*/ 1241946 h 1938472"/>
              <a:gd name="connsiteX13" fmla="*/ 68239 w 518615"/>
              <a:gd name="connsiteY13" fmla="*/ 1364776 h 1938472"/>
              <a:gd name="connsiteX14" fmla="*/ 81887 w 518615"/>
              <a:gd name="connsiteY14" fmla="*/ 1405719 h 1938472"/>
              <a:gd name="connsiteX15" fmla="*/ 109182 w 518615"/>
              <a:gd name="connsiteY15" fmla="*/ 1446663 h 1938472"/>
              <a:gd name="connsiteX16" fmla="*/ 136478 w 518615"/>
              <a:gd name="connsiteY16" fmla="*/ 1528549 h 1938472"/>
              <a:gd name="connsiteX17" fmla="*/ 177421 w 518615"/>
              <a:gd name="connsiteY17" fmla="*/ 1610436 h 1938472"/>
              <a:gd name="connsiteX18" fmla="*/ 204717 w 518615"/>
              <a:gd name="connsiteY18" fmla="*/ 1651379 h 1938472"/>
              <a:gd name="connsiteX19" fmla="*/ 218364 w 518615"/>
              <a:gd name="connsiteY19" fmla="*/ 1692322 h 1938472"/>
              <a:gd name="connsiteX20" fmla="*/ 245660 w 518615"/>
              <a:gd name="connsiteY20" fmla="*/ 1733266 h 1938472"/>
              <a:gd name="connsiteX21" fmla="*/ 313899 w 518615"/>
              <a:gd name="connsiteY21" fmla="*/ 1828800 h 1938472"/>
              <a:gd name="connsiteX22" fmla="*/ 341194 w 518615"/>
              <a:gd name="connsiteY22" fmla="*/ 1869743 h 1938472"/>
              <a:gd name="connsiteX23" fmla="*/ 423081 w 518615"/>
              <a:gd name="connsiteY23" fmla="*/ 1897039 h 1938472"/>
              <a:gd name="connsiteX24" fmla="*/ 504967 w 518615"/>
              <a:gd name="connsiteY24" fmla="*/ 1937982 h 1938472"/>
              <a:gd name="connsiteX25" fmla="*/ 518615 w 518615"/>
              <a:gd name="connsiteY25" fmla="*/ 1937982 h 193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8615" h="1938472">
                <a:moveTo>
                  <a:pt x="477672" y="0"/>
                </a:moveTo>
                <a:cubicBezTo>
                  <a:pt x="451714" y="5192"/>
                  <a:pt x="396469" y="13306"/>
                  <a:pt x="368490" y="27296"/>
                </a:cubicBezTo>
                <a:cubicBezTo>
                  <a:pt x="353819" y="34631"/>
                  <a:pt x="341194" y="45493"/>
                  <a:pt x="327546" y="54591"/>
                </a:cubicBezTo>
                <a:cubicBezTo>
                  <a:pt x="318448" y="68239"/>
                  <a:pt x="307586" y="80863"/>
                  <a:pt x="300251" y="95534"/>
                </a:cubicBezTo>
                <a:cubicBezTo>
                  <a:pt x="275363" y="145311"/>
                  <a:pt x="296559" y="175332"/>
                  <a:pt x="232012" y="218364"/>
                </a:cubicBezTo>
                <a:lnTo>
                  <a:pt x="191069" y="245660"/>
                </a:lnTo>
                <a:cubicBezTo>
                  <a:pt x="156764" y="348571"/>
                  <a:pt x="207029" y="225710"/>
                  <a:pt x="136478" y="313899"/>
                </a:cubicBezTo>
                <a:cubicBezTo>
                  <a:pt x="127491" y="325133"/>
                  <a:pt x="129264" y="341975"/>
                  <a:pt x="122830" y="354842"/>
                </a:cubicBezTo>
                <a:cubicBezTo>
                  <a:pt x="115494" y="369513"/>
                  <a:pt x="104633" y="382137"/>
                  <a:pt x="95534" y="395785"/>
                </a:cubicBezTo>
                <a:cubicBezTo>
                  <a:pt x="36949" y="571545"/>
                  <a:pt x="81543" y="413564"/>
                  <a:pt x="54591" y="736979"/>
                </a:cubicBezTo>
                <a:cubicBezTo>
                  <a:pt x="46614" y="832701"/>
                  <a:pt x="34246" y="784118"/>
                  <a:pt x="13648" y="887104"/>
                </a:cubicBezTo>
                <a:lnTo>
                  <a:pt x="0" y="955343"/>
                </a:lnTo>
                <a:cubicBezTo>
                  <a:pt x="4549" y="1050877"/>
                  <a:pt x="3086" y="1146888"/>
                  <a:pt x="13648" y="1241946"/>
                </a:cubicBezTo>
                <a:cubicBezTo>
                  <a:pt x="23708" y="1332489"/>
                  <a:pt x="37765" y="1303830"/>
                  <a:pt x="68239" y="1364776"/>
                </a:cubicBezTo>
                <a:cubicBezTo>
                  <a:pt x="74673" y="1377643"/>
                  <a:pt x="75453" y="1392852"/>
                  <a:pt x="81887" y="1405719"/>
                </a:cubicBezTo>
                <a:cubicBezTo>
                  <a:pt x="89222" y="1420390"/>
                  <a:pt x="102520" y="1431674"/>
                  <a:pt x="109182" y="1446663"/>
                </a:cubicBezTo>
                <a:cubicBezTo>
                  <a:pt x="120867" y="1472955"/>
                  <a:pt x="120519" y="1504609"/>
                  <a:pt x="136478" y="1528549"/>
                </a:cubicBezTo>
                <a:cubicBezTo>
                  <a:pt x="214712" y="1645904"/>
                  <a:pt x="120909" y="1497414"/>
                  <a:pt x="177421" y="1610436"/>
                </a:cubicBezTo>
                <a:cubicBezTo>
                  <a:pt x="184757" y="1625107"/>
                  <a:pt x="195618" y="1637731"/>
                  <a:pt x="204717" y="1651379"/>
                </a:cubicBezTo>
                <a:cubicBezTo>
                  <a:pt x="209266" y="1665027"/>
                  <a:pt x="211931" y="1679455"/>
                  <a:pt x="218364" y="1692322"/>
                </a:cubicBezTo>
                <a:cubicBezTo>
                  <a:pt x="225700" y="1706993"/>
                  <a:pt x="238998" y="1718277"/>
                  <a:pt x="245660" y="1733266"/>
                </a:cubicBezTo>
                <a:cubicBezTo>
                  <a:pt x="289966" y="1832954"/>
                  <a:pt x="239429" y="1803977"/>
                  <a:pt x="313899" y="1828800"/>
                </a:cubicBezTo>
                <a:cubicBezTo>
                  <a:pt x="322997" y="1842448"/>
                  <a:pt x="327285" y="1861050"/>
                  <a:pt x="341194" y="1869743"/>
                </a:cubicBezTo>
                <a:cubicBezTo>
                  <a:pt x="365593" y="1884992"/>
                  <a:pt x="399141" y="1881079"/>
                  <a:pt x="423081" y="1897039"/>
                </a:cubicBezTo>
                <a:cubicBezTo>
                  <a:pt x="463108" y="1923723"/>
                  <a:pt x="459765" y="1926681"/>
                  <a:pt x="504967" y="1937982"/>
                </a:cubicBezTo>
                <a:cubicBezTo>
                  <a:pt x="509380" y="1939085"/>
                  <a:pt x="514066" y="1937982"/>
                  <a:pt x="518615" y="1937982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1259632" y="6486613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http://sebastianruder.com/word-embeddings-1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539552" y="6093296"/>
            <a:ext cx="8604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http://stackoverflow.com/questions/40184537/what-does-embedding-do-in-tensorflow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131840" y="3429000"/>
            <a:ext cx="25546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EMBEDDING LAYER</a:t>
            </a:r>
          </a:p>
          <a:p>
            <a:pPr algn="ctr"/>
            <a:r>
              <a:rPr lang="en-US" b="1" dirty="0" smtClean="0"/>
              <a:t>low-dimensional vector</a:t>
            </a:r>
          </a:p>
        </p:txBody>
      </p:sp>
      <p:sp>
        <p:nvSpPr>
          <p:cNvPr id="2" name="Flecha abajo 1"/>
          <p:cNvSpPr/>
          <p:nvPr/>
        </p:nvSpPr>
        <p:spPr>
          <a:xfrm>
            <a:off x="4139952" y="29969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echa abajo 8"/>
          <p:cNvSpPr/>
          <p:nvPr/>
        </p:nvSpPr>
        <p:spPr>
          <a:xfrm>
            <a:off x="4139952" y="418014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3131840" y="4653136"/>
            <a:ext cx="25546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GRU / LSTM</a:t>
            </a:r>
            <a:endParaRPr lang="en-US" b="1" dirty="0" smtClean="0"/>
          </a:p>
        </p:txBody>
      </p:sp>
      <p:sp>
        <p:nvSpPr>
          <p:cNvPr id="12" name="Flecha abajo 11"/>
          <p:cNvSpPr/>
          <p:nvPr/>
        </p:nvSpPr>
        <p:spPr>
          <a:xfrm>
            <a:off x="4139952" y="537321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32656"/>
            <a:ext cx="2840496" cy="2321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585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755576" y="404664"/>
            <a:ext cx="813690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In this example </a:t>
            </a:r>
            <a:r>
              <a:rPr lang="en-US" sz="3200" b="1" dirty="0" err="1" smtClean="0"/>
              <a:t>embedings</a:t>
            </a:r>
            <a:r>
              <a:rPr lang="en-US" sz="3200" b="1" dirty="0" smtClean="0"/>
              <a:t> are </a:t>
            </a:r>
            <a:r>
              <a:rPr lang="en-US" sz="3200" b="1" dirty="0"/>
              <a:t>done </a:t>
            </a:r>
            <a:r>
              <a:rPr lang="en-US" sz="3200" b="1" dirty="0" smtClean="0"/>
              <a:t>by</a:t>
            </a:r>
            <a:r>
              <a:rPr lang="en-US" sz="2800" dirty="0" smtClean="0"/>
              <a:t>:</a:t>
            </a:r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creating </a:t>
            </a:r>
            <a:r>
              <a:rPr lang="en-US" sz="2800" dirty="0"/>
              <a:t>an </a:t>
            </a:r>
            <a:r>
              <a:rPr lang="en-US" sz="2800" b="1" dirty="0">
                <a:solidFill>
                  <a:srgbClr val="00B050"/>
                </a:solidFill>
              </a:rPr>
              <a:t>embedding matrix </a:t>
            </a:r>
            <a:r>
              <a:rPr lang="en-US" sz="2800" dirty="0"/>
              <a:t>of </a:t>
            </a:r>
            <a:r>
              <a:rPr lang="en-US" sz="2800" dirty="0" smtClean="0"/>
              <a:t>shape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[ </a:t>
            </a:r>
            <a:r>
              <a:rPr lang="en-US" sz="2800" dirty="0" err="1" smtClean="0"/>
              <a:t>vocab_size</a:t>
            </a:r>
            <a:r>
              <a:rPr lang="en-US" sz="2800" dirty="0" smtClean="0"/>
              <a:t>=</a:t>
            </a:r>
            <a:r>
              <a:rPr lang="en-US" sz="2800" dirty="0" err="1" smtClean="0"/>
              <a:t>num_classes</a:t>
            </a:r>
            <a:r>
              <a:rPr lang="en-US" sz="2800" dirty="0" smtClean="0"/>
              <a:t>, </a:t>
            </a:r>
            <a:r>
              <a:rPr lang="en-US" sz="2800" dirty="0" err="1"/>
              <a:t>state_size</a:t>
            </a:r>
            <a:r>
              <a:rPr lang="en-US" sz="2800" dirty="0"/>
              <a:t> </a:t>
            </a:r>
            <a:r>
              <a:rPr lang="en-US" sz="2800" dirty="0" smtClean="0"/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/>
              <a:t>and selecting a row of the matrix by index of character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3568" y="3717032"/>
            <a:ext cx="7704856" cy="2677656"/>
          </a:xfrm>
          <a:prstGeom prst="rect">
            <a:avLst/>
          </a:prstGeom>
          <a:solidFill>
            <a:srgbClr val="FFCCCC">
              <a:alpha val="56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err="1"/>
              <a:t>embeddings</a:t>
            </a:r>
            <a:r>
              <a:rPr lang="en-US" sz="2400" dirty="0"/>
              <a:t> = </a:t>
            </a:r>
            <a:r>
              <a:rPr lang="en-US" sz="2400" dirty="0" err="1"/>
              <a:t>tf.get_variable</a:t>
            </a:r>
            <a:r>
              <a:rPr lang="en-US" sz="2400" dirty="0"/>
              <a:t>('</a:t>
            </a:r>
            <a:r>
              <a:rPr lang="en-US" sz="2400" dirty="0" err="1"/>
              <a:t>embedding_matrix</a:t>
            </a:r>
            <a:r>
              <a:rPr lang="en-US" sz="2400" dirty="0"/>
              <a:t>', [</a:t>
            </a:r>
            <a:r>
              <a:rPr lang="en-US" sz="2400" dirty="0" err="1"/>
              <a:t>num_classes</a:t>
            </a:r>
            <a:r>
              <a:rPr lang="en-US" sz="2400" dirty="0"/>
              <a:t>, </a:t>
            </a:r>
            <a:r>
              <a:rPr lang="en-US" sz="2400" dirty="0" err="1"/>
              <a:t>state_size</a:t>
            </a:r>
            <a:r>
              <a:rPr lang="en-US" sz="2400" dirty="0"/>
              <a:t>])</a:t>
            </a:r>
          </a:p>
          <a:p>
            <a:endParaRPr lang="en-US" sz="2400" dirty="0"/>
          </a:p>
          <a:p>
            <a:r>
              <a:rPr lang="en-US" sz="2400" dirty="0"/>
              <a:t># </a:t>
            </a:r>
            <a:r>
              <a:rPr lang="en-US" sz="2400" b="1" dirty="0"/>
              <a:t>Note that our inputs are no longer a list, but a tensor of dims </a:t>
            </a:r>
            <a:r>
              <a:rPr lang="en-US" sz="2400" b="1" dirty="0" err="1"/>
              <a:t>batch_size</a:t>
            </a:r>
            <a:r>
              <a:rPr lang="en-US" sz="2400" b="1" dirty="0"/>
              <a:t> x </a:t>
            </a:r>
            <a:r>
              <a:rPr lang="en-US" sz="2400" b="1" dirty="0" err="1"/>
              <a:t>num_steps</a:t>
            </a:r>
            <a:r>
              <a:rPr lang="en-US" sz="2400" b="1" dirty="0"/>
              <a:t> x </a:t>
            </a:r>
            <a:r>
              <a:rPr lang="en-US" sz="2400" b="1" dirty="0" err="1" smtClean="0"/>
              <a:t>state_size</a:t>
            </a:r>
            <a:r>
              <a:rPr lang="en-US" sz="2400" b="1" dirty="0" smtClean="0"/>
              <a:t>  </a:t>
            </a:r>
            <a:r>
              <a:rPr lang="en-US" sz="2400" b="1" dirty="0" smtClean="0">
                <a:solidFill>
                  <a:srgbClr val="FF0000"/>
                </a:solidFill>
              </a:rPr>
              <a:t>we will use DYNAMIC RNN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 err="1"/>
              <a:t>rnn_inputs</a:t>
            </a:r>
            <a:r>
              <a:rPr lang="en-US" sz="2400" dirty="0"/>
              <a:t> = </a:t>
            </a:r>
            <a:r>
              <a:rPr lang="en-US" sz="2400" dirty="0" err="1"/>
              <a:t>tf.nn.embedding_lookup</a:t>
            </a:r>
            <a:r>
              <a:rPr lang="en-US" sz="2400" dirty="0"/>
              <a:t>(</a:t>
            </a:r>
            <a:r>
              <a:rPr lang="en-US" sz="2400" dirty="0" err="1"/>
              <a:t>embeddings</a:t>
            </a:r>
            <a:r>
              <a:rPr lang="en-US" sz="2400" dirty="0"/>
              <a:t>, x)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259632" y="6486613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http://sebastianruder.com/word-embeddings-1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2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060848"/>
            <a:ext cx="7161477" cy="4519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1619672" y="90498"/>
                <a:ext cx="5688632" cy="1754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360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kumimoji="0" lang="es-ES" altLang="en-US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𝑦</m:t>
                        </m:r>
                      </m:e>
                      <m:sub>
                        <m:r>
                          <a:rPr kumimoji="0" lang="es-ES" altLang="en-US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𝑡</m:t>
                        </m:r>
                      </m:sub>
                    </m:sSub>
                  </m:oMath>
                </a14:m>
                <a:endParaRPr kumimoji="0" lang="en-US" altLang="en-US" sz="24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logits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lang="en-US" altLang="en-US" sz="3600" dirty="0" smtClean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=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tf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matmul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(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state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, 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V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) </a:t>
                </a:r>
                <a:r>
                  <a:rPr kumimoji="0" lang="en-US" altLang="en-US" sz="3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+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predictions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3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=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tf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nn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softmax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(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logits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)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endPara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90498"/>
                <a:ext cx="5688632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715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12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539552" y="6093296"/>
            <a:ext cx="8604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http://stackoverflow.com/questions/40184537/what-does-embedding-do-in-tensorflow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23528" y="980728"/>
            <a:ext cx="51125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</a:t>
            </a:r>
            <a:r>
              <a:rPr lang="es-ES" sz="2800" dirty="0" smtClean="0"/>
              <a:t> </a:t>
            </a:r>
            <a:r>
              <a:rPr lang="en-US" sz="2800" dirty="0" err="1" smtClean="0"/>
              <a:t>embedding_matrix</a:t>
            </a:r>
            <a:r>
              <a:rPr lang="es-ES" sz="2800" dirty="0" smtClean="0"/>
              <a:t> </a:t>
            </a:r>
            <a:r>
              <a:rPr lang="es-ES" sz="2800" dirty="0" err="1" smtClean="0"/>
              <a:t>is</a:t>
            </a:r>
            <a:r>
              <a:rPr lang="es-ES" sz="2800" dirty="0" smtClean="0"/>
              <a:t> a “</a:t>
            </a:r>
            <a:r>
              <a:rPr lang="es-ES" sz="2800" dirty="0" err="1" smtClean="0"/>
              <a:t>layer</a:t>
            </a:r>
            <a:r>
              <a:rPr lang="es-ES" sz="2800" dirty="0" smtClean="0"/>
              <a:t>” so Te</a:t>
            </a:r>
            <a:r>
              <a:rPr lang="en-US" sz="2800" dirty="0" err="1" smtClean="0"/>
              <a:t>nsorflow</a:t>
            </a:r>
            <a:r>
              <a:rPr lang="en-US" sz="2800" dirty="0" smtClean="0"/>
              <a:t> </a:t>
            </a:r>
            <a:r>
              <a:rPr lang="en-US" sz="2800" dirty="0"/>
              <a:t>does </a:t>
            </a:r>
            <a:r>
              <a:rPr lang="en-US" sz="2800" dirty="0" err="1"/>
              <a:t>backprop</a:t>
            </a:r>
            <a:r>
              <a:rPr lang="en-US" sz="2800" dirty="0"/>
              <a:t> of the error INTO this lookup table, 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and </a:t>
            </a:r>
            <a:r>
              <a:rPr lang="en-US" sz="2800" dirty="0"/>
              <a:t>hopefully what starts off as a randomly initialized dictionary will gradually become </a:t>
            </a:r>
            <a:r>
              <a:rPr lang="en-US" sz="2800" dirty="0" smtClean="0"/>
              <a:t>“significant”</a:t>
            </a:r>
            <a:endParaRPr lang="en-US" sz="2800" dirty="0"/>
          </a:p>
        </p:txBody>
      </p:sp>
      <p:sp>
        <p:nvSpPr>
          <p:cNvPr id="7" name="Rectángulo 6"/>
          <p:cNvSpPr/>
          <p:nvPr/>
        </p:nvSpPr>
        <p:spPr>
          <a:xfrm>
            <a:off x="5796136" y="3501008"/>
            <a:ext cx="25546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EMBEDDING LAYER</a:t>
            </a:r>
          </a:p>
          <a:p>
            <a:pPr algn="ctr"/>
            <a:r>
              <a:rPr lang="en-US" b="1" dirty="0" smtClean="0"/>
              <a:t>low-dimensional vector</a:t>
            </a:r>
          </a:p>
        </p:txBody>
      </p:sp>
      <p:sp>
        <p:nvSpPr>
          <p:cNvPr id="2" name="Flecha abajo 1"/>
          <p:cNvSpPr/>
          <p:nvPr/>
        </p:nvSpPr>
        <p:spPr>
          <a:xfrm>
            <a:off x="6804248" y="306896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echa abajo 8"/>
          <p:cNvSpPr/>
          <p:nvPr/>
        </p:nvSpPr>
        <p:spPr>
          <a:xfrm>
            <a:off x="6804248" y="42521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5796136" y="4725144"/>
            <a:ext cx="25546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GRU / LSTM</a:t>
            </a:r>
            <a:endParaRPr lang="en-US" b="1" dirty="0" smtClean="0"/>
          </a:p>
        </p:txBody>
      </p:sp>
      <p:sp>
        <p:nvSpPr>
          <p:cNvPr id="12" name="Flecha abajo 11"/>
          <p:cNvSpPr/>
          <p:nvPr/>
        </p:nvSpPr>
        <p:spPr>
          <a:xfrm>
            <a:off x="6804248" y="544522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04664"/>
            <a:ext cx="2840496" cy="2321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8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76672"/>
            <a:ext cx="8172400" cy="541544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259632" y="594928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http://colah.github.io/posts/2014-07-NLP-RNNs-Representations/</a:t>
            </a:r>
          </a:p>
        </p:txBody>
      </p:sp>
    </p:spTree>
    <p:extLst>
      <p:ext uri="{BB962C8B-B14F-4D97-AF65-F5344CB8AC3E}">
        <p14:creationId xmlns:p14="http://schemas.microsoft.com/office/powerpoint/2010/main" val="120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3608" y="1484784"/>
            <a:ext cx="711425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>
                <a:solidFill>
                  <a:prstClr val="black"/>
                </a:solidFill>
              </a:rPr>
              <a:t>See</a:t>
            </a:r>
            <a:r>
              <a:rPr lang="es-ES" sz="3600" b="1" dirty="0" smtClean="0">
                <a:solidFill>
                  <a:prstClr val="black"/>
                </a:solidFill>
              </a:rPr>
              <a:t> </a:t>
            </a:r>
            <a:r>
              <a:rPr lang="es-ES" sz="3600" b="1" dirty="0" err="1" smtClean="0">
                <a:solidFill>
                  <a:prstClr val="black"/>
                </a:solidFill>
              </a:rPr>
              <a:t>also</a:t>
            </a:r>
            <a:r>
              <a:rPr lang="es-ES" sz="3600" b="1" dirty="0" smtClean="0">
                <a:solidFill>
                  <a:prstClr val="black"/>
                </a:solidFill>
              </a:rPr>
              <a:t>:</a:t>
            </a:r>
            <a:endParaRPr lang="en-US" sz="3600" b="1" dirty="0" smtClean="0">
              <a:solidFill>
                <a:prstClr val="black"/>
              </a:solidFill>
            </a:endParaRPr>
          </a:p>
          <a:p>
            <a:endParaRPr lang="en-US" sz="3600" b="1" dirty="0">
              <a:solidFill>
                <a:prstClr val="black"/>
              </a:solidFill>
            </a:endParaRPr>
          </a:p>
          <a:p>
            <a:r>
              <a:rPr lang="en-US" sz="3600" b="1" dirty="0" smtClean="0">
                <a:solidFill>
                  <a:prstClr val="black"/>
                </a:solidFill>
              </a:rPr>
              <a:t>Word2vec  </a:t>
            </a:r>
            <a:r>
              <a:rPr lang="en-US" sz="2000" b="1" dirty="0">
                <a:solidFill>
                  <a:prstClr val="black"/>
                </a:solidFill>
              </a:rPr>
              <a:t>https://www.tensorflow.org/tutorials/word2vec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611560" y="3933056"/>
            <a:ext cx="80648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Vector space models</a:t>
            </a:r>
            <a:r>
              <a:rPr lang="en-US" sz="2800" dirty="0"/>
              <a:t> (VSMs) represent (embed) words in a continuous vector space where </a:t>
            </a:r>
            <a:r>
              <a:rPr lang="en-US" sz="2800" b="1" dirty="0">
                <a:solidFill>
                  <a:srgbClr val="00B050"/>
                </a:solidFill>
              </a:rPr>
              <a:t>semantically similar words </a:t>
            </a:r>
            <a:r>
              <a:rPr lang="en-US" sz="2800" dirty="0"/>
              <a:t>are mapped to nearby points ('are embedded nearby each other')</a:t>
            </a:r>
          </a:p>
        </p:txBody>
      </p:sp>
    </p:spTree>
    <p:extLst>
      <p:ext uri="{BB962C8B-B14F-4D97-AF65-F5344CB8AC3E}">
        <p14:creationId xmlns:p14="http://schemas.microsoft.com/office/powerpoint/2010/main" val="192084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" y="0"/>
            <a:ext cx="2057371" cy="115212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99592" y="1340768"/>
            <a:ext cx="73448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400" dirty="0"/>
              <a:t>#LSTM</a:t>
            </a:r>
          </a:p>
          <a:p>
            <a:r>
              <a:rPr lang="en-US" sz="2400" dirty="0" smtClean="0"/>
              <a:t>cell </a:t>
            </a:r>
            <a:r>
              <a:rPr lang="en-US" sz="2400" dirty="0"/>
              <a:t>= </a:t>
            </a:r>
            <a:r>
              <a:rPr lang="en-US" sz="2400" dirty="0" err="1"/>
              <a:t>tf.nn.rnn_cell.LSTMCell</a:t>
            </a:r>
            <a:r>
              <a:rPr lang="en-US" sz="2400" dirty="0"/>
              <a:t>(</a:t>
            </a:r>
            <a:r>
              <a:rPr lang="en-US" sz="2400" dirty="0" err="1"/>
              <a:t>state_size</a:t>
            </a:r>
            <a:r>
              <a:rPr lang="en-US" sz="2400" dirty="0"/>
              <a:t>, </a:t>
            </a:r>
            <a:r>
              <a:rPr lang="en-US" sz="2400" dirty="0" err="1"/>
              <a:t>state_is_tuple</a:t>
            </a:r>
            <a:r>
              <a:rPr lang="en-US" sz="2400" dirty="0"/>
              <a:t>=True)</a:t>
            </a:r>
          </a:p>
          <a:p>
            <a:r>
              <a:rPr lang="en-US" sz="2400" dirty="0" smtClean="0"/>
              <a:t>cell </a:t>
            </a:r>
            <a:r>
              <a:rPr lang="en-US" sz="2400" dirty="0"/>
              <a:t>= </a:t>
            </a:r>
            <a:r>
              <a:rPr lang="en-US" sz="2400" dirty="0" err="1"/>
              <a:t>tf.nn.rnn_cell.MultiRNNCell</a:t>
            </a:r>
            <a:r>
              <a:rPr lang="en-US" sz="2400" dirty="0"/>
              <a:t>([cell] * </a:t>
            </a:r>
            <a:r>
              <a:rPr lang="en-US" sz="2400" dirty="0" err="1"/>
              <a:t>num_layers</a:t>
            </a:r>
            <a:r>
              <a:rPr lang="en-US" sz="2400" dirty="0"/>
              <a:t>, </a:t>
            </a:r>
            <a:r>
              <a:rPr lang="en-US" sz="2400" dirty="0" err="1"/>
              <a:t>state_is_tuple</a:t>
            </a:r>
            <a:r>
              <a:rPr lang="en-US" sz="2400" dirty="0"/>
              <a:t>=True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pPr lvl="0"/>
            <a:r>
              <a:rPr lang="en-US" sz="3600" b="1" dirty="0">
                <a:solidFill>
                  <a:prstClr val="black"/>
                </a:solidFill>
              </a:rPr>
              <a:t>or GRU</a:t>
            </a:r>
            <a:endParaRPr lang="en-US" dirty="0">
              <a:solidFill>
                <a:prstClr val="black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# GRU</a:t>
            </a:r>
          </a:p>
          <a:p>
            <a:r>
              <a:rPr lang="en-US" sz="2400" dirty="0"/>
              <a:t>cell = </a:t>
            </a:r>
            <a:r>
              <a:rPr lang="en-US" sz="2400" dirty="0" err="1"/>
              <a:t>tf.nn.rnn_cell.GRUCell</a:t>
            </a:r>
            <a:r>
              <a:rPr lang="en-US" sz="2400" dirty="0"/>
              <a:t>(</a:t>
            </a:r>
            <a:r>
              <a:rPr lang="en-US" sz="2400" dirty="0" err="1"/>
              <a:t>state_size</a:t>
            </a:r>
            <a:r>
              <a:rPr lang="en-US" sz="2400" dirty="0"/>
              <a:t>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835696" y="260648"/>
            <a:ext cx="5465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Now we can test using LSTM: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6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" y="0"/>
            <a:ext cx="2057371" cy="115212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27584" y="1772816"/>
            <a:ext cx="734481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+ much more to consider…</a:t>
            </a:r>
          </a:p>
          <a:p>
            <a:endParaRPr lang="en-US" dirty="0"/>
          </a:p>
          <a:p>
            <a:pPr lvl="1"/>
            <a:r>
              <a:rPr lang="en-US" sz="3200" b="1" dirty="0" smtClean="0">
                <a:solidFill>
                  <a:srgbClr val="0070C0"/>
                </a:solidFill>
              </a:rPr>
              <a:t>#Dropout</a:t>
            </a:r>
            <a:endParaRPr lang="en-US" sz="3200" b="1" dirty="0">
              <a:solidFill>
                <a:srgbClr val="0070C0"/>
              </a:solidFill>
            </a:endParaRPr>
          </a:p>
          <a:p>
            <a:pPr lvl="1"/>
            <a:endParaRPr lang="en-US" sz="3200" b="1" dirty="0">
              <a:solidFill>
                <a:srgbClr val="0070C0"/>
              </a:solidFill>
            </a:endParaRPr>
          </a:p>
          <a:p>
            <a:pPr lvl="1"/>
            <a:r>
              <a:rPr lang="en-US" sz="3200" b="1" dirty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Regularization</a:t>
            </a:r>
          </a:p>
          <a:p>
            <a:pPr lvl="1"/>
            <a:endParaRPr lang="es-ES" sz="3200" b="1" dirty="0">
              <a:solidFill>
                <a:srgbClr val="0070C0"/>
              </a:solidFill>
            </a:endParaRPr>
          </a:p>
          <a:p>
            <a:pPr lvl="1"/>
            <a:r>
              <a:rPr lang="es-ES" sz="3200" b="1" dirty="0" smtClean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Batch normalization</a:t>
            </a:r>
          </a:p>
          <a:p>
            <a:pPr lvl="1"/>
            <a:endParaRPr lang="es-ES" sz="3200" b="1" dirty="0">
              <a:solidFill>
                <a:srgbClr val="0070C0"/>
              </a:solidFill>
            </a:endParaRPr>
          </a:p>
          <a:p>
            <a:pPr lvl="1"/>
            <a:r>
              <a:rPr lang="es-ES" sz="3200" b="1" dirty="0" smtClean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Adding</a:t>
            </a:r>
            <a:r>
              <a:rPr lang="es-ES" sz="3200" b="1" dirty="0" smtClean="0">
                <a:solidFill>
                  <a:srgbClr val="0070C0"/>
                </a:solidFill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</a:rPr>
              <a:t>noise…</a:t>
            </a:r>
          </a:p>
          <a:p>
            <a:endParaRPr lang="en-US" sz="2400" dirty="0"/>
          </a:p>
        </p:txBody>
      </p:sp>
      <p:sp>
        <p:nvSpPr>
          <p:cNvPr id="3" name="Rectángulo 2"/>
          <p:cNvSpPr/>
          <p:nvPr/>
        </p:nvSpPr>
        <p:spPr>
          <a:xfrm>
            <a:off x="1835696" y="260648"/>
            <a:ext cx="6755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Now we can test using </a:t>
            </a:r>
            <a:r>
              <a:rPr lang="en-US" sz="3600" b="1" dirty="0">
                <a:solidFill>
                  <a:prstClr val="black"/>
                </a:solidFill>
              </a:rPr>
              <a:t>LSTM </a:t>
            </a:r>
            <a:r>
              <a:rPr lang="en-US" sz="3600" b="1" dirty="0" smtClean="0">
                <a:solidFill>
                  <a:prstClr val="black"/>
                </a:solidFill>
              </a:rPr>
              <a:t>or </a:t>
            </a:r>
            <a:r>
              <a:rPr lang="en-US" sz="3600" b="1" dirty="0">
                <a:solidFill>
                  <a:prstClr val="black"/>
                </a:solidFill>
              </a:rPr>
              <a:t>GRU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" y="0"/>
            <a:ext cx="2057371" cy="115212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67544" y="2276872"/>
            <a:ext cx="83164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saver </a:t>
            </a:r>
            <a:r>
              <a:rPr lang="en-US" sz="3200" dirty="0"/>
              <a:t>= </a:t>
            </a:r>
            <a:r>
              <a:rPr lang="en-US" sz="3200" dirty="0" err="1"/>
              <a:t>tf.train.Saver</a:t>
            </a:r>
            <a:r>
              <a:rPr lang="en-US" sz="3200" dirty="0"/>
              <a:t>()</a:t>
            </a:r>
          </a:p>
          <a:p>
            <a:r>
              <a:rPr lang="en-US" sz="3200" dirty="0" err="1" smtClean="0"/>
              <a:t>saver.save</a:t>
            </a:r>
            <a:r>
              <a:rPr lang="en-US" sz="3200" dirty="0" smtClean="0"/>
              <a:t>(</a:t>
            </a:r>
            <a:r>
              <a:rPr lang="en-US" sz="3200" dirty="0" err="1" smtClean="0"/>
              <a:t>sess</a:t>
            </a:r>
            <a:r>
              <a:rPr lang="en-US" sz="3200" dirty="0"/>
              <a:t>, '</a:t>
            </a:r>
            <a:r>
              <a:rPr lang="en-US" sz="3200" dirty="0" err="1"/>
              <a:t>RNN_GRU_model_shakespeare</a:t>
            </a:r>
            <a:r>
              <a:rPr lang="en-US" sz="3200" dirty="0"/>
              <a:t>')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763688" y="404664"/>
            <a:ext cx="66016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Models </a:t>
            </a:r>
            <a:r>
              <a:rPr lang="en-US" sz="3600" b="1" dirty="0">
                <a:solidFill>
                  <a:prstClr val="black"/>
                </a:solidFill>
              </a:rPr>
              <a:t>LSTM </a:t>
            </a:r>
            <a:r>
              <a:rPr lang="en-US" sz="3600" b="1" dirty="0" smtClean="0">
                <a:solidFill>
                  <a:prstClr val="black"/>
                </a:solidFill>
              </a:rPr>
              <a:t>or GRU can be saved: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" y="0"/>
            <a:ext cx="2057371" cy="115212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331640" y="620688"/>
            <a:ext cx="727280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</a:rPr>
              <a:t>Models LSTM or GRU can be used to generate </a:t>
            </a:r>
            <a:r>
              <a:rPr lang="en-US" sz="3600" b="1" dirty="0" smtClean="0">
                <a:solidFill>
                  <a:prstClr val="black"/>
                </a:solidFill>
              </a:rPr>
              <a:t>TEXT</a:t>
            </a:r>
            <a:endParaRPr lang="en-US" sz="3600" b="1" dirty="0">
              <a:solidFill>
                <a:prstClr val="black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prstClr val="black"/>
                </a:solidFill>
              </a:rPr>
              <a:t>NOTE that for </a:t>
            </a:r>
            <a:r>
              <a:rPr lang="en-US" sz="2800" b="1" dirty="0">
                <a:solidFill>
                  <a:prstClr val="black"/>
                </a:solidFill>
              </a:rPr>
              <a:t>this  we need to rebuild the graph so as to accept a single character at a time</a:t>
            </a:r>
          </a:p>
        </p:txBody>
      </p:sp>
    </p:spTree>
    <p:extLst>
      <p:ext uri="{BB962C8B-B14F-4D97-AF65-F5344CB8AC3E}">
        <p14:creationId xmlns:p14="http://schemas.microsoft.com/office/powerpoint/2010/main" val="33998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" y="0"/>
            <a:ext cx="2057371" cy="115212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27584" y="1412776"/>
            <a:ext cx="74888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A se dije a su la </a:t>
            </a:r>
            <a:r>
              <a:rPr lang="es-ES" sz="2400" dirty="0" err="1"/>
              <a:t>caral</a:t>
            </a:r>
            <a:r>
              <a:rPr lang="es-ES" sz="2400" dirty="0"/>
              <a:t> </a:t>
            </a:r>
            <a:r>
              <a:rPr lang="es-ES" sz="2400" dirty="0" smtClean="0"/>
              <a:t>mar </a:t>
            </a:r>
            <a:r>
              <a:rPr lang="es-ES" sz="2400" dirty="0" err="1"/>
              <a:t>entus</a:t>
            </a:r>
            <a:r>
              <a:rPr lang="es-ES" sz="2400" dirty="0"/>
              <a:t> de la mucho al disto </a:t>
            </a:r>
            <a:r>
              <a:rPr lang="es-ES" sz="2400" dirty="0" err="1"/>
              <a:t>escundas</a:t>
            </a:r>
            <a:r>
              <a:rPr lang="es-ES" sz="2400" dirty="0"/>
              <a:t> el maloras de sus entre de su como lo </a:t>
            </a:r>
            <a:r>
              <a:rPr lang="es-ES" sz="2400" dirty="0" err="1"/>
              <a:t>haballe</a:t>
            </a:r>
            <a:r>
              <a:rPr lang="es-ES" sz="2400" dirty="0"/>
              <a:t> que de sin cuanto en </a:t>
            </a:r>
            <a:r>
              <a:rPr lang="es-ES" sz="2400" dirty="0" err="1"/>
              <a:t>llaba</a:t>
            </a:r>
            <a:r>
              <a:rPr lang="es-ES" sz="2400" dirty="0"/>
              <a:t> en el muestra me </a:t>
            </a:r>
            <a:r>
              <a:rPr lang="es-ES" sz="2400" dirty="0" err="1"/>
              <a:t>camiminor</a:t>
            </a:r>
            <a:r>
              <a:rPr lang="es-ES" sz="2400" dirty="0"/>
              <a:t> las, </a:t>
            </a:r>
            <a:r>
              <a:rPr lang="es-ES" sz="2400" dirty="0" err="1"/>
              <a:t>coralas</a:t>
            </a:r>
            <a:r>
              <a:rPr lang="es-ES" sz="2400" dirty="0"/>
              <a:t> des como ello, que </a:t>
            </a:r>
            <a:r>
              <a:rPr lang="es-ES" sz="2400" dirty="0" err="1"/>
              <a:t>estroras</a:t>
            </a:r>
            <a:r>
              <a:rPr lang="es-ES" sz="2400" dirty="0"/>
              <a:t> de </a:t>
            </a:r>
            <a:r>
              <a:rPr lang="es-ES" sz="2400" dirty="0" err="1"/>
              <a:t>esprento</a:t>
            </a:r>
            <a:r>
              <a:rPr lang="es-ES" sz="2400" dirty="0"/>
              <a:t>, y </a:t>
            </a:r>
            <a:r>
              <a:rPr lang="es-ES" sz="2400" dirty="0" err="1"/>
              <a:t>asigo</a:t>
            </a:r>
            <a:r>
              <a:rPr lang="es-ES" sz="2400" dirty="0"/>
              <a:t>, </a:t>
            </a:r>
            <a:r>
              <a:rPr lang="es-ES" sz="2400" dirty="0" err="1"/>
              <a:t>podros</a:t>
            </a:r>
            <a:r>
              <a:rPr lang="es-ES" sz="2400" dirty="0"/>
              <a:t> </a:t>
            </a:r>
            <a:r>
              <a:rPr lang="es-ES" sz="2400" dirty="0" err="1"/>
              <a:t>compastra</a:t>
            </a:r>
            <a:r>
              <a:rPr lang="es-ES" sz="2400" dirty="0"/>
              <a:t> de </a:t>
            </a:r>
            <a:r>
              <a:rPr lang="es-ES" sz="2400" dirty="0" err="1" smtClean="0"/>
              <a:t>aquellao</a:t>
            </a:r>
            <a:r>
              <a:rPr lang="es-ES" sz="2400" dirty="0" smtClean="0"/>
              <a:t> </a:t>
            </a:r>
            <a:r>
              <a:rPr lang="es-ES" sz="2400" dirty="0"/>
              <a:t>es a todo de lo que a </a:t>
            </a:r>
            <a:r>
              <a:rPr lang="es-ES" sz="2400" dirty="0" err="1"/>
              <a:t>sercido</a:t>
            </a:r>
            <a:r>
              <a:rPr lang="es-ES" sz="2400" dirty="0"/>
              <a:t> al </a:t>
            </a:r>
            <a:r>
              <a:rPr lang="es-ES" sz="2400" dirty="0" err="1"/>
              <a:t>vene</a:t>
            </a:r>
            <a:r>
              <a:rPr lang="es-ES" sz="2400" dirty="0"/>
              <a:t> de </a:t>
            </a:r>
            <a:r>
              <a:rPr lang="es-ES" sz="2400" dirty="0" smtClean="0"/>
              <a:t>la </a:t>
            </a:r>
            <a:r>
              <a:rPr lang="es-ES" sz="2400" dirty="0" err="1" smtClean="0"/>
              <a:t>contuento</a:t>
            </a:r>
            <a:r>
              <a:rPr lang="es-ES" sz="2400" dirty="0" smtClean="0"/>
              <a:t> </a:t>
            </a:r>
            <a:r>
              <a:rPr lang="es-ES" sz="2400" dirty="0" err="1"/>
              <a:t>entaron</a:t>
            </a:r>
            <a:r>
              <a:rPr lang="es-ES" sz="2400" dirty="0"/>
              <a:t> esa </a:t>
            </a:r>
            <a:r>
              <a:rPr lang="es-ES" sz="2400" dirty="0" err="1"/>
              <a:t>camo</a:t>
            </a:r>
            <a:r>
              <a:rPr lang="es-ES" sz="2400" dirty="0"/>
              <a:t>, </a:t>
            </a:r>
            <a:r>
              <a:rPr lang="es-ES" sz="2400" dirty="0" err="1" smtClean="0"/>
              <a:t>separ</a:t>
            </a:r>
            <a:r>
              <a:rPr lang="es-ES" sz="2400" dirty="0" smtClean="0"/>
              <a:t> </a:t>
            </a:r>
            <a:r>
              <a:rPr lang="es-ES" sz="2400" dirty="0"/>
              <a:t>en esta estusando a lo hallar de su amo, y con </a:t>
            </a:r>
            <a:r>
              <a:rPr lang="es-ES" sz="2400" dirty="0" smtClean="0"/>
              <a:t>la </a:t>
            </a:r>
            <a:r>
              <a:rPr lang="es-ES" sz="2400" dirty="0" err="1" smtClean="0"/>
              <a:t>alvando</a:t>
            </a:r>
            <a:r>
              <a:rPr lang="es-ES" sz="2400" dirty="0" smtClean="0"/>
              <a:t>.</a:t>
            </a:r>
          </a:p>
          <a:p>
            <a:endParaRPr lang="es-ES" sz="2400" dirty="0"/>
          </a:p>
          <a:p>
            <a:r>
              <a:rPr lang="es-ES" sz="2400" dirty="0"/>
              <a:t>Y</a:t>
            </a:r>
            <a:r>
              <a:rPr lang="es-ES" sz="2400" dirty="0" smtClean="0"/>
              <a:t> </a:t>
            </a:r>
            <a:r>
              <a:rPr lang="es-ES" sz="2400" dirty="0"/>
              <a:t>le caballero, que </a:t>
            </a:r>
            <a:r>
              <a:rPr lang="es-ES" sz="2400" dirty="0" err="1"/>
              <a:t>lleguado</a:t>
            </a:r>
            <a:r>
              <a:rPr lang="es-ES" sz="2400" dirty="0"/>
              <a:t> al por </a:t>
            </a:r>
            <a:r>
              <a:rPr lang="es-ES" sz="2400" dirty="0" smtClean="0"/>
              <a:t>el mano</a:t>
            </a:r>
            <a:r>
              <a:rPr lang="es-ES" sz="2400" dirty="0"/>
              <a:t>, a su por mas quiero a toda </a:t>
            </a:r>
            <a:r>
              <a:rPr lang="es-ES" sz="2400" dirty="0" smtClean="0"/>
              <a:t>el </a:t>
            </a:r>
            <a:r>
              <a:rPr lang="es-ES" sz="2400" dirty="0" err="1" smtClean="0"/>
              <a:t>pocina</a:t>
            </a:r>
            <a:r>
              <a:rPr lang="es-ES" sz="2400" dirty="0" smtClean="0"/>
              <a:t> </a:t>
            </a:r>
            <a:r>
              <a:rPr lang="es-ES" sz="2400" dirty="0" err="1"/>
              <a:t>dejor</a:t>
            </a:r>
            <a:r>
              <a:rPr lang="es-ES" sz="2400" dirty="0"/>
              <a:t> la porte en </a:t>
            </a:r>
            <a:r>
              <a:rPr lang="es-ES" sz="2400" dirty="0" err="1" smtClean="0"/>
              <a:t>serventar</a:t>
            </a:r>
            <a:r>
              <a:rPr lang="es-ES" sz="2400" dirty="0"/>
              <a:t> </a:t>
            </a:r>
            <a:r>
              <a:rPr lang="es-ES" sz="2400" dirty="0" smtClean="0"/>
              <a:t>a </a:t>
            </a:r>
            <a:r>
              <a:rPr lang="es-ES" sz="2400" dirty="0"/>
              <a:t>la cual de </a:t>
            </a:r>
            <a:r>
              <a:rPr lang="es-ES" sz="2400" dirty="0" smtClean="0"/>
              <a:t>algún </a:t>
            </a:r>
            <a:r>
              <a:rPr lang="es-ES" sz="2400" dirty="0"/>
              <a:t>estar en alguna </a:t>
            </a:r>
            <a:r>
              <a:rPr lang="es-ES" sz="2400" dirty="0" err="1"/>
              <a:t>dejuna</a:t>
            </a:r>
            <a:r>
              <a:rPr lang="es-ES" sz="2400" dirty="0"/>
              <a:t> me de ella </a:t>
            </a:r>
            <a:r>
              <a:rPr lang="es-ES" sz="2400" dirty="0" err="1"/>
              <a:t>embro</a:t>
            </a:r>
            <a:r>
              <a:rPr lang="es-ES" sz="2400" dirty="0"/>
              <a:t> que se le </a:t>
            </a:r>
            <a:r>
              <a:rPr lang="es-ES" sz="2400" dirty="0" err="1"/>
              <a:t>cabrese</a:t>
            </a:r>
            <a:r>
              <a:rPr lang="es-ES" sz="2400" dirty="0"/>
              <a:t> las </a:t>
            </a:r>
            <a:r>
              <a:rPr lang="es-ES" sz="2400" dirty="0" err="1"/>
              <a:t>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57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Basic concepts</a:t>
            </a:r>
            <a:r>
              <a:rPr lang="es-ES" sz="3100" b="1" dirty="0" smtClean="0"/>
              <a:t>: LSTM &amp; GRU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539552" y="1628800"/>
            <a:ext cx="77768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Vanishing gradients</a:t>
            </a:r>
            <a:r>
              <a:rPr lang="en-US" sz="2000" dirty="0" smtClean="0"/>
              <a:t>: </a:t>
            </a:r>
            <a:r>
              <a:rPr lang="en-US" sz="2800" dirty="0" smtClean="0"/>
              <a:t>a problem?</a:t>
            </a:r>
          </a:p>
          <a:p>
            <a:endParaRPr lang="en-US" dirty="0"/>
          </a:p>
          <a:p>
            <a:pPr algn="ctr"/>
            <a:r>
              <a:rPr lang="en-US" sz="2000" dirty="0" smtClean="0"/>
              <a:t> </a:t>
            </a:r>
            <a:r>
              <a:rPr lang="en-US" sz="2400" i="1" dirty="0" smtClean="0"/>
              <a:t>it </a:t>
            </a:r>
            <a:r>
              <a:rPr lang="en-US" sz="2400" i="1" dirty="0"/>
              <a:t>may be that for some tasks we want gradients to vanish completely, and for others, it may be that we want them to </a:t>
            </a:r>
            <a:r>
              <a:rPr lang="en-US" sz="2400" i="1" dirty="0" smtClean="0"/>
              <a:t>grow</a:t>
            </a:r>
          </a:p>
          <a:p>
            <a:pPr algn="ctr"/>
            <a:endParaRPr lang="es-ES" sz="2800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Are RNNs capable </a:t>
            </a:r>
            <a:r>
              <a:rPr lang="en-US" sz="2800" dirty="0"/>
              <a:t>of </a:t>
            </a:r>
            <a:r>
              <a:rPr lang="en-US" sz="2800" dirty="0" smtClean="0"/>
              <a:t>handling “</a:t>
            </a:r>
            <a:r>
              <a:rPr lang="en-US" sz="2800" b="1" dirty="0" smtClean="0"/>
              <a:t>long-term dependencies</a:t>
            </a:r>
            <a:r>
              <a:rPr lang="en-US" sz="2800" dirty="0" smtClean="0"/>
              <a:t>?”</a:t>
            </a:r>
            <a:endParaRPr lang="en-US" sz="2800" i="1" dirty="0" smtClean="0"/>
          </a:p>
          <a:p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395536" y="90872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475656" y="5589240"/>
            <a:ext cx="56027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0070C0"/>
                </a:solidFill>
              </a:rPr>
              <a:t>Long Short Term Memory networks – </a:t>
            </a:r>
            <a:r>
              <a:rPr lang="en-US" sz="2400" b="1" dirty="0" smtClean="0">
                <a:solidFill>
                  <a:srgbClr val="0070C0"/>
                </a:solidFill>
              </a:rPr>
              <a:t>LSTMs </a:t>
            </a:r>
          </a:p>
          <a:p>
            <a:pPr lvl="0" algn="ctr"/>
            <a:r>
              <a:rPr lang="de-DE" sz="2400" b="1" dirty="0" smtClean="0">
                <a:solidFill>
                  <a:srgbClr val="0070C0"/>
                </a:solidFill>
              </a:rPr>
              <a:t>Hocreiter </a:t>
            </a:r>
            <a:r>
              <a:rPr lang="de-DE" sz="2400" b="1" dirty="0">
                <a:solidFill>
                  <a:srgbClr val="0070C0"/>
                </a:solidFill>
              </a:rPr>
              <a:t>and Schmidhuber (1997)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71600" y="4941168"/>
            <a:ext cx="777686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The </a:t>
            </a:r>
            <a:r>
              <a:rPr lang="en-US" sz="2800" b="1" dirty="0"/>
              <a:t>repeating module in a standard RNN contains a single </a:t>
            </a:r>
            <a:r>
              <a:rPr lang="en-US" sz="2800" b="1" dirty="0" smtClean="0"/>
              <a:t>layer</a:t>
            </a:r>
            <a:endParaRPr lang="en-US" sz="2800" b="1" dirty="0"/>
          </a:p>
          <a:p>
            <a:endParaRPr lang="en-US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196752"/>
            <a:ext cx="7458326" cy="2791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5868144" y="188640"/>
                <a:ext cx="2860591" cy="3077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2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𝑁𝑂𝑇𝐴𝑇𝐼𝑂𝑁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𝑠𝑡𝑎𝑡𝑒𝑠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88640"/>
                <a:ext cx="2860591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706" r="-21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0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7544" y="260648"/>
            <a:ext cx="777686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RNN </a:t>
            </a:r>
            <a:r>
              <a:rPr lang="en-US" sz="3600" b="1" dirty="0">
                <a:solidFill>
                  <a:srgbClr val="0070C0"/>
                </a:solidFill>
              </a:rPr>
              <a:t>essentially describe </a:t>
            </a:r>
            <a:r>
              <a:rPr lang="en-US" sz="3600" b="1" dirty="0" smtClean="0">
                <a:solidFill>
                  <a:srgbClr val="0070C0"/>
                </a:solidFill>
              </a:rPr>
              <a:t>programs</a:t>
            </a:r>
            <a:r>
              <a:rPr lang="en-US" sz="2800" dirty="0" smtClean="0"/>
              <a:t>:</a:t>
            </a:r>
          </a:p>
          <a:p>
            <a:pPr lvl="3"/>
            <a:r>
              <a:rPr lang="en-US" sz="2800" dirty="0" smtClean="0"/>
              <a:t>  inputs + some </a:t>
            </a:r>
            <a:r>
              <a:rPr lang="en-US" sz="2800" dirty="0"/>
              <a:t>internal </a:t>
            </a:r>
            <a:r>
              <a:rPr lang="en-US" sz="2800" dirty="0" smtClean="0"/>
              <a:t>variables.</a:t>
            </a:r>
          </a:p>
          <a:p>
            <a:endParaRPr lang="en-US" sz="28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/>
              <a:t>In </a:t>
            </a:r>
            <a:r>
              <a:rPr lang="en-US" sz="2400" dirty="0"/>
              <a:t>fact, it is known that </a:t>
            </a:r>
            <a:r>
              <a:rPr lang="en-US" sz="2400" dirty="0">
                <a:hlinkClick r:id="rId2"/>
              </a:rPr>
              <a:t>RNNs are Turing-Complete</a:t>
            </a:r>
            <a:r>
              <a:rPr lang="en-US" sz="2400" dirty="0"/>
              <a:t> in the sense that they can to simulate arbitrary programs (with proper weights). </a:t>
            </a:r>
            <a:endParaRPr lang="en-US" sz="2400" dirty="0" smtClean="0"/>
          </a:p>
          <a:p>
            <a:pPr lvl="6"/>
            <a:r>
              <a:rPr lang="es-ES" sz="3200" dirty="0" smtClean="0">
                <a:solidFill>
                  <a:srgbClr val="FF0000"/>
                </a:solidFill>
              </a:rPr>
              <a:t>…</a:t>
            </a:r>
            <a:r>
              <a:rPr lang="es-ES" sz="3200" dirty="0" err="1" smtClean="0">
                <a:solidFill>
                  <a:srgbClr val="FF0000"/>
                </a:solidFill>
              </a:rPr>
              <a:t>path</a:t>
            </a:r>
            <a:r>
              <a:rPr lang="es-ES" sz="3200" dirty="0" smtClean="0">
                <a:solidFill>
                  <a:srgbClr val="FF0000"/>
                </a:solidFill>
              </a:rPr>
              <a:t> to </a:t>
            </a:r>
            <a:r>
              <a:rPr lang="es-ES" sz="3200" b="1" dirty="0" smtClean="0">
                <a:solidFill>
                  <a:srgbClr val="FF0000"/>
                </a:solidFill>
              </a:rPr>
              <a:t>AI</a:t>
            </a:r>
            <a:r>
              <a:rPr lang="es-ES" sz="3200" dirty="0" smtClean="0">
                <a:solidFill>
                  <a:srgbClr val="FF0000"/>
                </a:solidFill>
              </a:rPr>
              <a:t>??</a:t>
            </a:r>
            <a:endParaRPr lang="en-US" sz="32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 smtClean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 smtClean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lvl="1"/>
            <a:r>
              <a:rPr lang="en-US" sz="2400" dirty="0" smtClean="0"/>
              <a:t>…. But “ </a:t>
            </a:r>
            <a:r>
              <a:rPr lang="en-US" sz="2400" dirty="0"/>
              <a:t>forget I said anything</a:t>
            </a:r>
            <a:r>
              <a:rPr lang="en-US" sz="2400" dirty="0" smtClean="0"/>
              <a:t>.”</a:t>
            </a:r>
          </a:p>
          <a:p>
            <a:pPr lvl="1"/>
            <a:endParaRPr lang="es-ES" sz="2000" dirty="0"/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Andrej </a:t>
            </a:r>
            <a:r>
              <a:rPr lang="en-US" sz="2000" dirty="0" err="1">
                <a:solidFill>
                  <a:srgbClr val="0070C0"/>
                </a:solidFill>
              </a:rPr>
              <a:t>Karpathy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endParaRPr lang="en-US" sz="2000" dirty="0" smtClean="0">
              <a:solidFill>
                <a:srgbClr val="0070C0"/>
              </a:solidFill>
            </a:endParaRP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http://</a:t>
            </a:r>
            <a:r>
              <a:rPr lang="en-US" sz="2000" dirty="0" smtClean="0">
                <a:solidFill>
                  <a:srgbClr val="0070C0"/>
                </a:solidFill>
              </a:rPr>
              <a:t>karpathy.github.io/2015/05/21/rnn-effectiveness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83568" y="4941168"/>
            <a:ext cx="820891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The </a:t>
            </a:r>
            <a:r>
              <a:rPr lang="en-US" sz="2800" b="1" dirty="0"/>
              <a:t>repeating module in </a:t>
            </a:r>
            <a:r>
              <a:rPr lang="en-US" sz="2800" b="1" dirty="0" smtClean="0"/>
              <a:t>LSTM </a:t>
            </a:r>
            <a:r>
              <a:rPr lang="en-US" sz="2800" b="1" dirty="0"/>
              <a:t>contains </a:t>
            </a:r>
            <a:r>
              <a:rPr lang="en-US" sz="2800" b="1" dirty="0" smtClean="0"/>
              <a:t>four interacting layers</a:t>
            </a:r>
            <a:endParaRPr lang="en-US" sz="2800" b="1" dirty="0"/>
          </a:p>
          <a:p>
            <a:endParaRPr lang="en-US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8532440" cy="32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43808" y="18864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Core Idea Behind LSTM</a:t>
            </a:r>
            <a:endParaRPr lang="en-US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4293096"/>
            <a:ext cx="6192688" cy="23267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8348489" cy="2578613"/>
          </a:xfrm>
          <a:prstGeom prst="rect">
            <a:avLst/>
          </a:prstGeom>
          <a:ln>
            <a:solidFill>
              <a:srgbClr val="92D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2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2400" b="1" dirty="0" smtClean="0"/>
                  <a:t>CELL STATE </a:t>
                </a:r>
                <a14:m>
                  <m:oMath xmlns:m="http://schemas.openxmlformats.org/officeDocument/2006/math"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254" t="-24590" r="-20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𝑠𝑡𝑎𝑡𝑒𝑠</m:t>
                      </m:r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65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133" y="14077"/>
            <a:ext cx="2057371" cy="115212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67544" y="305361"/>
            <a:ext cx="84969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err="1" smtClean="0">
                <a:solidFill>
                  <a:prstClr val="black"/>
                </a:solidFill>
              </a:rPr>
              <a:t>Tensorflow</a:t>
            </a:r>
            <a:r>
              <a:rPr lang="es-ES" sz="2800" b="1" dirty="0" smtClean="0">
                <a:solidFill>
                  <a:prstClr val="black"/>
                </a:solidFill>
              </a:rPr>
              <a:t> NOTE:</a:t>
            </a:r>
          </a:p>
          <a:p>
            <a:endParaRPr lang="es-ES" sz="2800" b="1" dirty="0">
              <a:solidFill>
                <a:prstClr val="black"/>
              </a:solidFill>
            </a:endParaRPr>
          </a:p>
          <a:p>
            <a:r>
              <a:rPr lang="en-US" sz="2400" b="1" dirty="0">
                <a:solidFill>
                  <a:prstClr val="black"/>
                </a:solidFill>
              </a:rPr>
              <a:t>cell = </a:t>
            </a:r>
            <a:r>
              <a:rPr lang="en-US" sz="2400" b="1" dirty="0" err="1">
                <a:solidFill>
                  <a:prstClr val="black"/>
                </a:solidFill>
              </a:rPr>
              <a:t>tf.nn.rnn_cell.LSTMCell</a:t>
            </a:r>
            <a:r>
              <a:rPr lang="en-US" sz="2400" b="1" dirty="0">
                <a:solidFill>
                  <a:prstClr val="black"/>
                </a:solidFill>
              </a:rPr>
              <a:t>(</a:t>
            </a:r>
            <a:r>
              <a:rPr lang="en-US" sz="2400" b="1" dirty="0" err="1">
                <a:solidFill>
                  <a:prstClr val="black"/>
                </a:solidFill>
              </a:rPr>
              <a:t>state_size</a:t>
            </a:r>
            <a:r>
              <a:rPr lang="en-US" sz="2400" b="1" dirty="0">
                <a:solidFill>
                  <a:prstClr val="black"/>
                </a:solidFill>
              </a:rPr>
              <a:t>, </a:t>
            </a:r>
            <a:r>
              <a:rPr lang="en-US" sz="2400" b="1" dirty="0" err="1">
                <a:solidFill>
                  <a:srgbClr val="FF0000"/>
                </a:solidFill>
              </a:rPr>
              <a:t>state_is_tuple</a:t>
            </a:r>
            <a:r>
              <a:rPr lang="en-US" sz="2400" b="1" dirty="0">
                <a:solidFill>
                  <a:srgbClr val="FF0000"/>
                </a:solidFill>
              </a:rPr>
              <a:t>=True</a:t>
            </a:r>
            <a:r>
              <a:rPr lang="en-US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971600" y="2420888"/>
                <a:ext cx="7200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lvl="0" indent="-5715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“Hidden State"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and "Cell </a:t>
                </a:r>
                <a:r>
                  <a:rPr lang="en-US" sz="2800" dirty="0" smtClean="0"/>
                  <a:t>State"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b="1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20888"/>
                <a:ext cx="720080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5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11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43808" y="18864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Core Idea Behind LSTM</a:t>
            </a:r>
            <a:endParaRPr lang="en-US" b="1" dirty="0"/>
          </a:p>
        </p:txBody>
      </p:sp>
      <p:sp>
        <p:nvSpPr>
          <p:cNvPr id="7" name="Rectángulo 6"/>
          <p:cNvSpPr/>
          <p:nvPr/>
        </p:nvSpPr>
        <p:spPr>
          <a:xfrm>
            <a:off x="539552" y="1196752"/>
            <a:ext cx="7488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LSTM does have the ability to </a:t>
            </a:r>
            <a:r>
              <a:rPr lang="en-US" sz="2000" b="1" dirty="0"/>
              <a:t>remove or add information to the cell state, </a:t>
            </a:r>
            <a:r>
              <a:rPr lang="en-US" sz="2000" dirty="0"/>
              <a:t>carefully regulated by structures called </a:t>
            </a:r>
            <a:r>
              <a:rPr lang="en-US" sz="2000" i="1" dirty="0" smtClean="0"/>
              <a:t>gates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Gates </a:t>
            </a:r>
            <a:r>
              <a:rPr lang="en-US" sz="2000" dirty="0"/>
              <a:t>are a way to optionally let information through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They are composed out of a sigmoid neural net layer and </a:t>
            </a:r>
            <a:r>
              <a:rPr lang="en-US" sz="2000" dirty="0" smtClean="0"/>
              <a:t>a pointwise </a:t>
            </a:r>
            <a:r>
              <a:rPr lang="en-US" sz="2000" dirty="0"/>
              <a:t>multiplication operation.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3861048"/>
            <a:ext cx="1800200" cy="22002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292080" y="4437112"/>
            <a:ext cx="273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value of zero means “let nothing through,” while a value of one means “let everything through!”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43608" y="616530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LSTM has three of these gates, </a:t>
            </a:r>
            <a:r>
              <a:rPr lang="en-US" b="1" dirty="0">
                <a:solidFill>
                  <a:srgbClr val="0070C0"/>
                </a:solidFill>
              </a:rPr>
              <a:t>to protect and control the cell state</a:t>
            </a:r>
          </a:p>
        </p:txBody>
      </p:sp>
    </p:spTree>
    <p:extLst>
      <p:ext uri="{BB962C8B-B14F-4D97-AF65-F5344CB8AC3E}">
        <p14:creationId xmlns:p14="http://schemas.microsoft.com/office/powerpoint/2010/main" val="105929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Basic concepts</a:t>
            </a:r>
            <a:r>
              <a:rPr lang="es-ES" sz="3100" b="1" dirty="0" smtClean="0"/>
              <a:t>: LSTM &amp; GRU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539552" y="1628800"/>
            <a:ext cx="77768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fundamental principle of LSTMs: to ensure the integrity of our messages in the real world, we </a:t>
            </a:r>
            <a:r>
              <a:rPr lang="en-US" sz="2400" b="1" dirty="0"/>
              <a:t>write them </a:t>
            </a:r>
            <a:r>
              <a:rPr lang="en-US" sz="2400" b="1" dirty="0" smtClean="0"/>
              <a:t>down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fundamental challenge of LSTMs and </a:t>
            </a:r>
            <a:r>
              <a:rPr lang="en-US" sz="2400" b="1" dirty="0"/>
              <a:t>keeping our state under control</a:t>
            </a:r>
            <a:r>
              <a:rPr lang="en-US" sz="2400" dirty="0"/>
              <a:t> is to be selective in three things: </a:t>
            </a: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we </a:t>
            </a:r>
            <a:r>
              <a:rPr lang="en-US" sz="2400" dirty="0" smtClean="0"/>
              <a:t>write (</a:t>
            </a:r>
            <a:r>
              <a:rPr lang="en-US" sz="2400" b="1" dirty="0" smtClean="0">
                <a:solidFill>
                  <a:srgbClr val="0070C0"/>
                </a:solidFill>
              </a:rPr>
              <a:t>write selectivity</a:t>
            </a:r>
            <a:r>
              <a:rPr lang="en-US" sz="2400" dirty="0" smtClean="0"/>
              <a:t>),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we read (because we need to read something to know what to write</a:t>
            </a:r>
            <a:r>
              <a:rPr lang="en-US" sz="2400" dirty="0" smtClean="0"/>
              <a:t>) (</a:t>
            </a:r>
            <a:r>
              <a:rPr lang="en-US" sz="2400" b="1" dirty="0" smtClean="0">
                <a:solidFill>
                  <a:srgbClr val="0070C0"/>
                </a:solidFill>
              </a:rPr>
              <a:t>read selectivity</a:t>
            </a:r>
            <a:r>
              <a:rPr lang="en-US" sz="2400" dirty="0" smtClean="0"/>
              <a:t>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and </a:t>
            </a:r>
            <a:r>
              <a:rPr lang="en-US" sz="2400" dirty="0"/>
              <a:t>what we forget (because </a:t>
            </a:r>
            <a:r>
              <a:rPr lang="en-US" sz="2400" dirty="0" smtClean="0"/>
              <a:t>obsolete </a:t>
            </a:r>
            <a:r>
              <a:rPr lang="en-US" sz="2400" dirty="0"/>
              <a:t>information is a distraction and should be forgotten</a:t>
            </a:r>
            <a:r>
              <a:rPr lang="en-US" sz="2400" dirty="0" smtClean="0"/>
              <a:t>) (</a:t>
            </a:r>
            <a:r>
              <a:rPr lang="en-US" sz="2400" b="1" dirty="0" smtClean="0">
                <a:solidFill>
                  <a:srgbClr val="0070C0"/>
                </a:solidFill>
              </a:rPr>
              <a:t>forget selectivity</a:t>
            </a:r>
            <a:r>
              <a:rPr lang="en-US" sz="2400" dirty="0" smtClean="0"/>
              <a:t>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39752" y="6021288"/>
            <a:ext cx="4572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Gates as a mechanism for selectivity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51520" y="908720"/>
            <a:ext cx="4391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de-DE" sz="2400" b="1" dirty="0" smtClean="0">
                <a:solidFill>
                  <a:srgbClr val="0070C0"/>
                </a:solidFill>
              </a:rPr>
              <a:t>Hocreiter </a:t>
            </a:r>
            <a:r>
              <a:rPr lang="de-DE" sz="2400" b="1" dirty="0">
                <a:solidFill>
                  <a:srgbClr val="0070C0"/>
                </a:solidFill>
              </a:rPr>
              <a:t>and Schmidhuber (1997)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18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076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p:sp>
        <p:nvSpPr>
          <p:cNvPr id="8" name="Rectángulo 7"/>
          <p:cNvSpPr/>
          <p:nvPr/>
        </p:nvSpPr>
        <p:spPr>
          <a:xfrm>
            <a:off x="467544" y="1268760"/>
            <a:ext cx="8208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Forget gate</a:t>
            </a:r>
            <a:r>
              <a:rPr lang="en-US" sz="2000" dirty="0" smtClean="0"/>
              <a:t>: The </a:t>
            </a:r>
            <a:r>
              <a:rPr lang="en-US" sz="2000" dirty="0"/>
              <a:t>first step in our LSTM is to decide what information we’re going to throw away from the cell state</a:t>
            </a:r>
            <a:r>
              <a:rPr lang="en-US" sz="2000" dirty="0" smtClean="0"/>
              <a:t>.</a:t>
            </a:r>
          </a:p>
          <a:p>
            <a:endParaRPr lang="es-ES" sz="2000" dirty="0"/>
          </a:p>
          <a:p>
            <a:r>
              <a:rPr lang="en-US" sz="2000" i="1" dirty="0" smtClean="0"/>
              <a:t>When we “see” something new relevant we decide forget….</a:t>
            </a:r>
            <a:endParaRPr lang="en-US" sz="2000" i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99695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3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67544" y="1268760"/>
                <a:ext cx="8208912" cy="2256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The </a:t>
                </a:r>
                <a:r>
                  <a:rPr lang="en-US" sz="2000" dirty="0"/>
                  <a:t>next step is to decide what new information we’re going to store in the cell state. This has two parts. </a:t>
                </a:r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First</a:t>
                </a:r>
                <a:r>
                  <a:rPr lang="en-US" sz="2000" dirty="0"/>
                  <a:t>, a sigmoid layer called the “</a:t>
                </a:r>
                <a:r>
                  <a:rPr lang="en-US" sz="2000" b="1" dirty="0"/>
                  <a:t>input gate layer</a:t>
                </a:r>
                <a:r>
                  <a:rPr lang="en-US" sz="2000" dirty="0"/>
                  <a:t>” decides which values we’ll </a:t>
                </a:r>
                <a:r>
                  <a:rPr lang="en-US" sz="2000" dirty="0" smtClean="0"/>
                  <a:t>update.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Next</a:t>
                </a:r>
                <a:r>
                  <a:rPr lang="en-US" sz="2000" dirty="0"/>
                  <a:t>, a </a:t>
                </a:r>
                <a:r>
                  <a:rPr lang="en-US" sz="2000" b="1" dirty="0" err="1"/>
                  <a:t>tanh</a:t>
                </a:r>
                <a:r>
                  <a:rPr lang="en-US" sz="2000" b="1" dirty="0"/>
                  <a:t> layer </a:t>
                </a:r>
                <a:r>
                  <a:rPr lang="en-US" sz="2000" dirty="0"/>
                  <a:t>creates a vector of new candidate values,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that could be added to the state. </a:t>
                </a:r>
                <a:endParaRPr lang="en-US" sz="2000" dirty="0" smtClean="0"/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68760"/>
                <a:ext cx="8208912" cy="2256515"/>
              </a:xfrm>
              <a:prstGeom prst="rect">
                <a:avLst/>
              </a:prstGeom>
              <a:blipFill rotWithShape="0">
                <a:blip r:embed="rId3"/>
                <a:stretch>
                  <a:fillRect l="-817" t="-1351" r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429000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9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95536" y="1052736"/>
                <a:ext cx="8424936" cy="1637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It’s </a:t>
                </a:r>
                <a:r>
                  <a:rPr lang="en-US" sz="2000" dirty="0"/>
                  <a:t>now time to </a:t>
                </a:r>
                <a:r>
                  <a:rPr lang="en-US" sz="2000" b="1" dirty="0"/>
                  <a:t>update the old cell </a:t>
                </a:r>
                <a:r>
                  <a:rPr lang="en-US" sz="2000" b="1" dirty="0" smtClean="0"/>
                  <a:t>state,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 smtClean="0"/>
                  <a:t>, </a:t>
                </a:r>
                <a:r>
                  <a:rPr lang="en-US" sz="2000" b="1" dirty="0"/>
                  <a:t>into the new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</a:t>
                </a:r>
                <a:r>
                  <a:rPr lang="en-US" sz="2000" dirty="0"/>
                  <a:t>previous steps already decided what to do, we just need to actually do it.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multiply the old state </a:t>
                </a:r>
                <a:r>
                  <a:rPr lang="en-US" sz="2000" dirty="0" smtClean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(forget gate) then </a:t>
                </a:r>
                <a:r>
                  <a:rPr lang="en-US" sz="2000" dirty="0"/>
                  <a:t>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052736"/>
                <a:ext cx="8424936" cy="1637564"/>
              </a:xfrm>
              <a:prstGeom prst="rect">
                <a:avLst/>
              </a:prstGeom>
              <a:blipFill rotWithShape="0">
                <a:blip r:embed="rId3"/>
                <a:stretch>
                  <a:fillRect l="-796" t="-2239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335699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95536" y="980728"/>
                <a:ext cx="8424936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Finally</a:t>
                </a:r>
                <a:r>
                  <a:rPr lang="en-US" sz="2000" dirty="0"/>
                  <a:t>, we need to decide what we’re going to </a:t>
                </a:r>
                <a:r>
                  <a:rPr lang="en-US" sz="2000" dirty="0" smtClean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. This </a:t>
                </a:r>
                <a:r>
                  <a:rPr lang="en-US" sz="2000" dirty="0"/>
                  <a:t>output will be based on our cell state, but will be a filtered version. </a:t>
                </a:r>
                <a:endParaRPr lang="en-US" sz="2000" dirty="0" smtClean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First</a:t>
                </a:r>
                <a:r>
                  <a:rPr lang="en-US" sz="2000" dirty="0"/>
                  <a:t>, we run a sigmoid layer which decides what parts of the cell state we’re going to output. </a:t>
                </a:r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Then</a:t>
                </a:r>
                <a:r>
                  <a:rPr lang="en-US" sz="2000" dirty="0"/>
                  <a:t>, we put the cell state through </a:t>
                </a:r>
                <a:r>
                  <a:rPr lang="en-US" sz="2000" dirty="0" err="1"/>
                  <a:t>tanh</a:t>
                </a:r>
                <a:r>
                  <a:rPr lang="en-US" sz="2000" dirty="0"/>
                  <a:t> (to push the values to be between −1 and 1) and multiply it by the output of the sigmoid gate, so that we only output the parts we decided to.  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80728"/>
                <a:ext cx="8424936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796" t="-1279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3861048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620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807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</a:t>
            </a:r>
            <a:r>
              <a:rPr lang="en-US" sz="2000" dirty="0" smtClean="0"/>
              <a:t>ne </a:t>
            </a:r>
            <a:r>
              <a:rPr lang="en-US" sz="2000" dirty="0"/>
              <a:t>popular LSTM variant, introduced by Gers &amp; </a:t>
            </a:r>
            <a:r>
              <a:rPr lang="en-US" sz="2000" dirty="0" err="1"/>
              <a:t>Schmidhuber</a:t>
            </a:r>
            <a:r>
              <a:rPr lang="en-US" sz="2000" dirty="0"/>
              <a:t> (2000), is adding “</a:t>
            </a:r>
            <a:r>
              <a:rPr lang="en-US" sz="2000" b="1" dirty="0">
                <a:solidFill>
                  <a:srgbClr val="0070C0"/>
                </a:solidFill>
              </a:rPr>
              <a:t>peephole connections</a:t>
            </a:r>
            <a:r>
              <a:rPr lang="en-US" sz="2000" dirty="0"/>
              <a:t>.”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means that we let the gate layers look at the cell state.</a:t>
            </a:r>
            <a:endParaRPr lang="en-US" sz="20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348880"/>
            <a:ext cx="8348489" cy="257861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15616" y="5373216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The above diagram adds peepholes to all the gates, but many papers will give some peepholes and not others.</a:t>
            </a:r>
          </a:p>
        </p:txBody>
      </p:sp>
    </p:spTree>
    <p:extLst>
      <p:ext uri="{BB962C8B-B14F-4D97-AF65-F5344CB8AC3E}">
        <p14:creationId xmlns:p14="http://schemas.microsoft.com/office/powerpoint/2010/main" val="7624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/>
              <a:t>Written </a:t>
            </a:r>
            <a:r>
              <a:rPr lang="en-US" sz="3100" b="1" dirty="0"/>
              <a:t>Memories: Understanding, Deriving and Extending the LSTM</a:t>
            </a:r>
            <a:endParaRPr lang="en-US" sz="2700" dirty="0"/>
          </a:p>
        </p:txBody>
      </p:sp>
      <p:sp>
        <p:nvSpPr>
          <p:cNvPr id="94" name="Rectángulo 93"/>
          <p:cNvSpPr/>
          <p:nvPr/>
        </p:nvSpPr>
        <p:spPr>
          <a:xfrm>
            <a:off x="539552" y="1052736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http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://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r2rt.com/written-memories-understanding-deriving-and-extending-the-lstm.html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824" y="2060848"/>
            <a:ext cx="3582888" cy="44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620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8072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Another </a:t>
            </a:r>
            <a:r>
              <a:rPr lang="en-US" sz="2000" dirty="0"/>
              <a:t>variation is to use </a:t>
            </a:r>
            <a:r>
              <a:rPr lang="en-US" sz="2000" b="1" dirty="0">
                <a:solidFill>
                  <a:srgbClr val="0070C0"/>
                </a:solidFill>
              </a:rPr>
              <a:t>coupled forget and input gates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only input new values to the state when we forget something </a:t>
            </a:r>
            <a:r>
              <a:rPr lang="en-US" sz="2000" dirty="0" smtClean="0"/>
              <a:t>older</a:t>
            </a:r>
            <a:endParaRPr lang="en-US" sz="2000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564904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3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08720"/>
            <a:ext cx="84249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Gated Recurrent Unit</a:t>
            </a:r>
            <a:r>
              <a:rPr lang="en-US" sz="2000" dirty="0"/>
              <a:t>, or </a:t>
            </a:r>
            <a:r>
              <a:rPr lang="en-US" sz="2000" b="1" dirty="0">
                <a:solidFill>
                  <a:srgbClr val="0070C0"/>
                </a:solidFill>
              </a:rPr>
              <a:t>GRU</a:t>
            </a:r>
            <a:r>
              <a:rPr lang="en-US" sz="2000" dirty="0"/>
              <a:t>, </a:t>
            </a:r>
            <a:r>
              <a:rPr lang="en-US" sz="2000" dirty="0" smtClean="0"/>
              <a:t>introduced by Cho</a:t>
            </a:r>
            <a:r>
              <a:rPr lang="en-US" sz="2000" dirty="0"/>
              <a:t>, et al. (2014). </a:t>
            </a: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/>
              <a:t>combines the forget and input gates into a single “update gate.”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/>
              <a:t>also merges the cell state and hidden state, and makes some other changes.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</a:t>
            </a:r>
            <a:r>
              <a:rPr lang="en-US" sz="2000" dirty="0"/>
              <a:t>resulting model is simpler than standard LSTM models, and has been growing increasingly popular.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93305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67544" y="692696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These are only a few of the most notable LSTM variants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See for example: </a:t>
            </a:r>
            <a:r>
              <a:rPr lang="en-US" sz="2400" b="1" dirty="0" smtClean="0"/>
              <a:t>BLSTM</a:t>
            </a:r>
            <a:r>
              <a:rPr lang="en-US" sz="2400" dirty="0" smtClean="0"/>
              <a:t> Bi-directional LSTM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772816"/>
            <a:ext cx="763059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55576" y="1196752"/>
            <a:ext cx="76328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Which of these variants is best? Do the differences matter? 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Greff</a:t>
            </a:r>
            <a:r>
              <a:rPr lang="en-US" sz="2400" dirty="0"/>
              <a:t>, et al. (2015) do a nice comparison of popular variants, finding that they’re all about the same.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Jozefowicz</a:t>
            </a:r>
            <a:r>
              <a:rPr lang="en-US" sz="2400" dirty="0"/>
              <a:t>, et al. (2015) tested more than ten thousand RNN architectures, finding some that worked better than LSTMs on certain tasks.</a:t>
            </a:r>
          </a:p>
        </p:txBody>
      </p:sp>
    </p:spTree>
    <p:extLst>
      <p:ext uri="{BB962C8B-B14F-4D97-AF65-F5344CB8AC3E}">
        <p14:creationId xmlns:p14="http://schemas.microsoft.com/office/powerpoint/2010/main" val="12532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19672" y="116632"/>
            <a:ext cx="56847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TensorBoard</a:t>
            </a:r>
            <a:r>
              <a:rPr lang="en-US" sz="3200" b="1" dirty="0"/>
              <a:t>: Visualizing Learning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836712"/>
            <a:ext cx="5572298" cy="29803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3212976"/>
            <a:ext cx="6764044" cy="311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548680"/>
            <a:ext cx="6046069" cy="331236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19672" y="4509120"/>
            <a:ext cx="1886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Scikit</a:t>
            </a:r>
            <a:r>
              <a:rPr lang="en-US" sz="3200" b="1" dirty="0"/>
              <a:t> Flow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619672" y="5157192"/>
            <a:ext cx="6696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http://terrytangyuan.github.io/2016/03/14/scikit-flow-intro/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619672" y="3573016"/>
            <a:ext cx="217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https://keras.io/</a:t>
            </a:r>
          </a:p>
        </p:txBody>
      </p:sp>
    </p:spTree>
    <p:extLst>
      <p:ext uri="{BB962C8B-B14F-4D97-AF65-F5344CB8AC3E}">
        <p14:creationId xmlns:p14="http://schemas.microsoft.com/office/powerpoint/2010/main" val="27600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References (I)</a:t>
            </a:r>
            <a:endParaRPr lang="en-US" sz="2700" dirty="0"/>
          </a:p>
        </p:txBody>
      </p:sp>
      <p:sp>
        <p:nvSpPr>
          <p:cNvPr id="3" name="Rectángulo 2"/>
          <p:cNvSpPr/>
          <p:nvPr/>
        </p:nvSpPr>
        <p:spPr>
          <a:xfrm>
            <a:off x="759344" y="3789040"/>
            <a:ext cx="7056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http://stats.stackexchange.com/questions/241985/understanding-lstm-units-vs-cells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86640" y="4670552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http://monik.in/a-noobs-guide-to-implementing-rnn-lstm-using-tensorflow/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04056" y="5205672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https://medium.com/@erikhallstrm/hello-world-rnn-83cd7105b767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21472" y="5709728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http://suriyadeepan.github.io/2017-01-07-unfolding-rnn/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55576" y="3356992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https://github.com/suriyadeepan/rnn-from-scratch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83568" y="1988840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http://colah.github.io/posts/2015-08-Understanding-LSTMs/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83568" y="256490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838888" y="6141776"/>
            <a:ext cx="7884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http://archive.eetindia.co.in/www.eetindia.co.in/VIDEO_DETAILS_700001601.HTM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3568" y="112474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https://theneuralperspective.com/2016/10/04/05-recurrent-neural-networks-rnn-part-1-basic-rnn-char-rnn/</a:t>
            </a:r>
          </a:p>
        </p:txBody>
      </p:sp>
    </p:spTree>
    <p:extLst>
      <p:ext uri="{BB962C8B-B14F-4D97-AF65-F5344CB8AC3E}">
        <p14:creationId xmlns:p14="http://schemas.microsoft.com/office/powerpoint/2010/main" val="4212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References (I)</a:t>
            </a:r>
            <a:endParaRPr lang="en-US" sz="2700" dirty="0"/>
          </a:p>
        </p:txBody>
      </p:sp>
      <p:sp>
        <p:nvSpPr>
          <p:cNvPr id="3" name="Rectángulo 2"/>
          <p:cNvSpPr/>
          <p:nvPr/>
        </p:nvSpPr>
        <p:spPr>
          <a:xfrm>
            <a:off x="708523" y="1414723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http://r2rt.com/styles-of-truncated-backpropagation.html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683568" y="2204864"/>
            <a:ext cx="655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http://akkikiki.github.io/assets/LSTM+and+GRU.html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83568" y="285293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http://campuspress.yale.edu/yw355/deep_learning/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55576" y="364502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http://datascience.stackexchange.com/questions/12964/what-is-the-meaning-of-the-number-of-units-in-the-lstm-cell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76762" y="4632468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http://stackoverflow.com/questions/37901047/what-is-num-units-in-tensorflow-basiclstmcell</a:t>
            </a:r>
          </a:p>
        </p:txBody>
      </p:sp>
    </p:spTree>
    <p:extLst>
      <p:ext uri="{BB962C8B-B14F-4D97-AF65-F5344CB8AC3E}">
        <p14:creationId xmlns:p14="http://schemas.microsoft.com/office/powerpoint/2010/main" val="13859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88640"/>
            <a:ext cx="2264066" cy="28083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348880"/>
            <a:ext cx="7236296" cy="385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8217675" cy="324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3995936" y="2058527"/>
                <a:ext cx="410522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</m:t>
                              </m:r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</m:t>
                          </m:r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altLang="en-US" sz="24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058527"/>
                <a:ext cx="410522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459858" y="1671191"/>
                <a:ext cx="71199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</m:t>
                          </m:r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8" y="1671191"/>
                <a:ext cx="71199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8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5368</TotalTime>
  <Words>2225</Words>
  <Application>Microsoft Office PowerPoint</Application>
  <PresentationFormat>Presentación en pantalla (4:3)</PresentationFormat>
  <Paragraphs>415</Paragraphs>
  <Slides>77</Slides>
  <Notes>10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5" baseType="lpstr">
      <vt:lpstr>Arial Unicode MS</vt:lpstr>
      <vt:lpstr>Arial</vt:lpstr>
      <vt:lpstr>Calibri</vt:lpstr>
      <vt:lpstr>Calibri Light</vt:lpstr>
      <vt:lpstr>Cambria Math</vt:lpstr>
      <vt:lpstr>Courier New</vt:lpstr>
      <vt:lpstr>Tema de Office</vt:lpstr>
      <vt:lpstr>Ecuación</vt:lpstr>
      <vt:lpstr>Deep Learning Seminar Day-3</vt:lpstr>
      <vt:lpstr>Recurrent Neural Networks (RNN) concepts</vt:lpstr>
      <vt:lpstr>Recurrent Neural Networks (RNN) concepts</vt:lpstr>
      <vt:lpstr>Presentación de PowerPoint</vt:lpstr>
      <vt:lpstr>Presentación de PowerPoint</vt:lpstr>
      <vt:lpstr>Presentación de PowerPoint</vt:lpstr>
      <vt:lpstr>Written Memories: Understanding, Deriving and Extending the LSTM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Simple Example: RNN for a Binary Sequence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Basic concepts: LSTM &amp; GRU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Basic concepts: LSTM &amp; GRU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References (I)</vt:lpstr>
      <vt:lpstr>References (I)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usuario</cp:lastModifiedBy>
  <cp:revision>283</cp:revision>
  <dcterms:created xsi:type="dcterms:W3CDTF">2015-11-05T18:51:35Z</dcterms:created>
  <dcterms:modified xsi:type="dcterms:W3CDTF">2017-05-02T08:56:18Z</dcterms:modified>
</cp:coreProperties>
</file>